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6"/>
  </p:notesMasterIdLst>
  <p:sldIdLst>
    <p:sldId id="1298" r:id="rId2"/>
    <p:sldId id="257" r:id="rId3"/>
    <p:sldId id="258" r:id="rId4"/>
    <p:sldId id="1299" r:id="rId5"/>
    <p:sldId id="1300" r:id="rId6"/>
    <p:sldId id="261" r:id="rId7"/>
    <p:sldId id="1301" r:id="rId8"/>
    <p:sldId id="262" r:id="rId9"/>
    <p:sldId id="263" r:id="rId10"/>
    <p:sldId id="259" r:id="rId11"/>
    <p:sldId id="264" r:id="rId12"/>
    <p:sldId id="265" r:id="rId13"/>
    <p:sldId id="266" r:id="rId14"/>
    <p:sldId id="1275" r:id="rId15"/>
    <p:sldId id="1276" r:id="rId16"/>
    <p:sldId id="269" r:id="rId17"/>
    <p:sldId id="271" r:id="rId18"/>
    <p:sldId id="1277" r:id="rId19"/>
    <p:sldId id="1237" r:id="rId20"/>
    <p:sldId id="1303" r:id="rId21"/>
    <p:sldId id="1239" r:id="rId22"/>
    <p:sldId id="1243" r:id="rId23"/>
    <p:sldId id="1242" r:id="rId24"/>
    <p:sldId id="1241" r:id="rId25"/>
    <p:sldId id="1240" r:id="rId26"/>
    <p:sldId id="1270" r:id="rId27"/>
    <p:sldId id="1271" r:id="rId28"/>
    <p:sldId id="1304" r:id="rId29"/>
    <p:sldId id="1273" r:id="rId30"/>
    <p:sldId id="272" r:id="rId31"/>
    <p:sldId id="1305" r:id="rId32"/>
    <p:sldId id="273" r:id="rId33"/>
    <p:sldId id="277" r:id="rId34"/>
    <p:sldId id="278" r:id="rId35"/>
    <p:sldId id="279" r:id="rId36"/>
    <p:sldId id="280" r:id="rId37"/>
    <p:sldId id="1306" r:id="rId38"/>
    <p:sldId id="281" r:id="rId39"/>
    <p:sldId id="282" r:id="rId40"/>
    <p:sldId id="283" r:id="rId41"/>
    <p:sldId id="284" r:id="rId42"/>
    <p:sldId id="285" r:id="rId43"/>
    <p:sldId id="286" r:id="rId44"/>
    <p:sldId id="1274"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9F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8B17C-65CF-47BB-AE5C-807736BA157C}" v="2" dt="2023-10-06T10:25:37.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varScale="1">
        <p:scale>
          <a:sx n="108" d="100"/>
          <a:sy n="108" d="100"/>
        </p:scale>
        <p:origin x="7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Crosby" userId="c84f1966-477c-42ef-b379-b80f33ac1f5e" providerId="ADAL" clId="{76E8B17C-65CF-47BB-AE5C-807736BA157C}"/>
    <pc:docChg chg="custSel addSld delSld modSld sldOrd">
      <pc:chgData name="Kirsty Crosby" userId="c84f1966-477c-42ef-b379-b80f33ac1f5e" providerId="ADAL" clId="{76E8B17C-65CF-47BB-AE5C-807736BA157C}" dt="2023-10-06T10:29:24.636" v="863" actId="20577"/>
      <pc:docMkLst>
        <pc:docMk/>
      </pc:docMkLst>
      <pc:sldChg chg="modSp mod">
        <pc:chgData name="Kirsty Crosby" userId="c84f1966-477c-42ef-b379-b80f33ac1f5e" providerId="ADAL" clId="{76E8B17C-65CF-47BB-AE5C-807736BA157C}" dt="2023-10-06T10:24:41.796" v="643" actId="20577"/>
        <pc:sldMkLst>
          <pc:docMk/>
          <pc:sldMk cId="1322193421" sldId="257"/>
        </pc:sldMkLst>
        <pc:spChg chg="mod">
          <ac:chgData name="Kirsty Crosby" userId="c84f1966-477c-42ef-b379-b80f33ac1f5e" providerId="ADAL" clId="{76E8B17C-65CF-47BB-AE5C-807736BA157C}" dt="2023-10-06T10:24:41.796" v="643" actId="20577"/>
          <ac:spMkLst>
            <pc:docMk/>
            <pc:sldMk cId="1322193421" sldId="257"/>
            <ac:spMk id="7" creationId="{90486E41-EE07-E4E1-B7BA-5D5981470FEF}"/>
          </ac:spMkLst>
        </pc:spChg>
      </pc:sldChg>
      <pc:sldChg chg="ord">
        <pc:chgData name="Kirsty Crosby" userId="c84f1966-477c-42ef-b379-b80f33ac1f5e" providerId="ADAL" clId="{76E8B17C-65CF-47BB-AE5C-807736BA157C}" dt="2023-10-06T10:26:08.318" v="651"/>
        <pc:sldMkLst>
          <pc:docMk/>
          <pc:sldMk cId="3739029996" sldId="259"/>
        </pc:sldMkLst>
      </pc:sldChg>
      <pc:sldChg chg="ord">
        <pc:chgData name="Kirsty Crosby" userId="c84f1966-477c-42ef-b379-b80f33ac1f5e" providerId="ADAL" clId="{76E8B17C-65CF-47BB-AE5C-807736BA157C}" dt="2023-10-06T10:01:53.307" v="151"/>
        <pc:sldMkLst>
          <pc:docMk/>
          <pc:sldMk cId="2606911276" sldId="261"/>
        </pc:sldMkLst>
      </pc:sldChg>
      <pc:sldChg chg="addSp delSp modSp mod modNotesTx">
        <pc:chgData name="Kirsty Crosby" userId="c84f1966-477c-42ef-b379-b80f33ac1f5e" providerId="ADAL" clId="{76E8B17C-65CF-47BB-AE5C-807736BA157C}" dt="2023-10-06T10:27:36.702" v="680" actId="20577"/>
        <pc:sldMkLst>
          <pc:docMk/>
          <pc:sldMk cId="3490319604" sldId="262"/>
        </pc:sldMkLst>
        <pc:spChg chg="add mod">
          <ac:chgData name="Kirsty Crosby" userId="c84f1966-477c-42ef-b379-b80f33ac1f5e" providerId="ADAL" clId="{76E8B17C-65CF-47BB-AE5C-807736BA157C}" dt="2023-10-06T10:25:43.338" v="648" actId="14100"/>
          <ac:spMkLst>
            <pc:docMk/>
            <pc:sldMk cId="3490319604" sldId="262"/>
            <ac:spMk id="3" creationId="{B41C4468-D56D-AA21-0F09-12FD07873B6F}"/>
          </ac:spMkLst>
        </pc:spChg>
        <pc:spChg chg="del">
          <ac:chgData name="Kirsty Crosby" userId="c84f1966-477c-42ef-b379-b80f33ac1f5e" providerId="ADAL" clId="{76E8B17C-65CF-47BB-AE5C-807736BA157C}" dt="2023-10-06T10:25:22.318" v="644" actId="21"/>
          <ac:spMkLst>
            <pc:docMk/>
            <pc:sldMk cId="3490319604" sldId="262"/>
            <ac:spMk id="4" creationId="{428214E2-9F2B-F2D1-3591-5764DA2E3FA6}"/>
          </ac:spMkLst>
        </pc:spChg>
      </pc:sldChg>
      <pc:sldChg chg="modNotesTx">
        <pc:chgData name="Kirsty Crosby" userId="c84f1966-477c-42ef-b379-b80f33ac1f5e" providerId="ADAL" clId="{76E8B17C-65CF-47BB-AE5C-807736BA157C}" dt="2023-10-06T10:28:49.359" v="793" actId="20577"/>
        <pc:sldMkLst>
          <pc:docMk/>
          <pc:sldMk cId="1537912183" sldId="1270"/>
        </pc:sldMkLst>
      </pc:sldChg>
      <pc:sldChg chg="modNotesTx">
        <pc:chgData name="Kirsty Crosby" userId="c84f1966-477c-42ef-b379-b80f33ac1f5e" providerId="ADAL" clId="{76E8B17C-65CF-47BB-AE5C-807736BA157C}" dt="2023-10-06T10:28:18.948" v="681" actId="20577"/>
        <pc:sldMkLst>
          <pc:docMk/>
          <pc:sldMk cId="2561056279" sldId="1277"/>
        </pc:sldMkLst>
      </pc:sldChg>
      <pc:sldChg chg="del">
        <pc:chgData name="Kirsty Crosby" userId="c84f1966-477c-42ef-b379-b80f33ac1f5e" providerId="ADAL" clId="{76E8B17C-65CF-47BB-AE5C-807736BA157C}" dt="2023-10-06T10:01:17.515" v="100" actId="47"/>
        <pc:sldMkLst>
          <pc:docMk/>
          <pc:sldMk cId="3753119637" sldId="1279"/>
        </pc:sldMkLst>
      </pc:sldChg>
      <pc:sldChg chg="del">
        <pc:chgData name="Kirsty Crosby" userId="c84f1966-477c-42ef-b379-b80f33ac1f5e" providerId="ADAL" clId="{76E8B17C-65CF-47BB-AE5C-807736BA157C}" dt="2023-10-06T10:02:46.340" v="275" actId="47"/>
        <pc:sldMkLst>
          <pc:docMk/>
          <pc:sldMk cId="541705644" sldId="1281"/>
        </pc:sldMkLst>
      </pc:sldChg>
      <pc:sldChg chg="del ord">
        <pc:chgData name="Kirsty Crosby" userId="c84f1966-477c-42ef-b379-b80f33ac1f5e" providerId="ADAL" clId="{76E8B17C-65CF-47BB-AE5C-807736BA157C}" dt="2023-10-06T10:02:22.621" v="224" actId="47"/>
        <pc:sldMkLst>
          <pc:docMk/>
          <pc:sldMk cId="3882191166" sldId="1283"/>
        </pc:sldMkLst>
      </pc:sldChg>
      <pc:sldChg chg="del">
        <pc:chgData name="Kirsty Crosby" userId="c84f1966-477c-42ef-b379-b80f33ac1f5e" providerId="ADAL" clId="{76E8B17C-65CF-47BB-AE5C-807736BA157C}" dt="2023-10-06T10:03:23.847" v="339" actId="47"/>
        <pc:sldMkLst>
          <pc:docMk/>
          <pc:sldMk cId="2922173535" sldId="1285"/>
        </pc:sldMkLst>
      </pc:sldChg>
      <pc:sldChg chg="del">
        <pc:chgData name="Kirsty Crosby" userId="c84f1966-477c-42ef-b379-b80f33ac1f5e" providerId="ADAL" clId="{76E8B17C-65CF-47BB-AE5C-807736BA157C}" dt="2023-10-06T10:03:30.620" v="340" actId="47"/>
        <pc:sldMkLst>
          <pc:docMk/>
          <pc:sldMk cId="1754035884" sldId="1287"/>
        </pc:sldMkLst>
      </pc:sldChg>
      <pc:sldChg chg="del">
        <pc:chgData name="Kirsty Crosby" userId="c84f1966-477c-42ef-b379-b80f33ac1f5e" providerId="ADAL" clId="{76E8B17C-65CF-47BB-AE5C-807736BA157C}" dt="2023-10-06T10:05:12.683" v="522" actId="47"/>
        <pc:sldMkLst>
          <pc:docMk/>
          <pc:sldMk cId="3702375165" sldId="1289"/>
        </pc:sldMkLst>
      </pc:sldChg>
      <pc:sldChg chg="del">
        <pc:chgData name="Kirsty Crosby" userId="c84f1966-477c-42ef-b379-b80f33ac1f5e" providerId="ADAL" clId="{76E8B17C-65CF-47BB-AE5C-807736BA157C}" dt="2023-10-06T10:05:54.743" v="631" actId="47"/>
        <pc:sldMkLst>
          <pc:docMk/>
          <pc:sldMk cId="3420828571" sldId="1291"/>
        </pc:sldMkLst>
      </pc:sldChg>
      <pc:sldChg chg="del">
        <pc:chgData name="Kirsty Crosby" userId="c84f1966-477c-42ef-b379-b80f33ac1f5e" providerId="ADAL" clId="{76E8B17C-65CF-47BB-AE5C-807736BA157C}" dt="2023-10-06T10:06:02.517" v="632" actId="47"/>
        <pc:sldMkLst>
          <pc:docMk/>
          <pc:sldMk cId="2316288692" sldId="1293"/>
        </pc:sldMkLst>
      </pc:sldChg>
      <pc:sldChg chg="del">
        <pc:chgData name="Kirsty Crosby" userId="c84f1966-477c-42ef-b379-b80f33ac1f5e" providerId="ADAL" clId="{76E8B17C-65CF-47BB-AE5C-807736BA157C}" dt="2023-10-06T10:04:49.815" v="455" actId="47"/>
        <pc:sldMkLst>
          <pc:docMk/>
          <pc:sldMk cId="3243559578" sldId="1295"/>
        </pc:sldMkLst>
      </pc:sldChg>
      <pc:sldChg chg="del">
        <pc:chgData name="Kirsty Crosby" userId="c84f1966-477c-42ef-b379-b80f33ac1f5e" providerId="ADAL" clId="{76E8B17C-65CF-47BB-AE5C-807736BA157C}" dt="2023-10-06T10:04:33.119" v="451" actId="47"/>
        <pc:sldMkLst>
          <pc:docMk/>
          <pc:sldMk cId="1182223848" sldId="1297"/>
        </pc:sldMkLst>
      </pc:sldChg>
      <pc:sldChg chg="modNotesTx">
        <pc:chgData name="Kirsty Crosby" userId="c84f1966-477c-42ef-b379-b80f33ac1f5e" providerId="ADAL" clId="{76E8B17C-65CF-47BB-AE5C-807736BA157C}" dt="2023-10-06T09:00:04.935" v="21" actId="20577"/>
        <pc:sldMkLst>
          <pc:docMk/>
          <pc:sldMk cId="3085681425" sldId="1298"/>
        </pc:sldMkLst>
      </pc:sldChg>
      <pc:sldChg chg="addSp delSp modSp add mod delAnim modNotesTx">
        <pc:chgData name="Kirsty Crosby" userId="c84f1966-477c-42ef-b379-b80f33ac1f5e" providerId="ADAL" clId="{76E8B17C-65CF-47BB-AE5C-807736BA157C}" dt="2023-10-06T10:23:20.294" v="634" actId="207"/>
        <pc:sldMkLst>
          <pc:docMk/>
          <pc:sldMk cId="1479699618" sldId="1299"/>
        </pc:sldMkLst>
        <pc:spChg chg="add mod">
          <ac:chgData name="Kirsty Crosby" userId="c84f1966-477c-42ef-b379-b80f33ac1f5e" providerId="ADAL" clId="{76E8B17C-65CF-47BB-AE5C-807736BA157C}" dt="2023-10-06T10:23:20.294" v="634" actId="207"/>
          <ac:spMkLst>
            <pc:docMk/>
            <pc:sldMk cId="1479699618" sldId="1299"/>
            <ac:spMk id="2" creationId="{FDFEFDFB-96D2-2A7A-EB79-3EA27A5EDA54}"/>
          </ac:spMkLst>
        </pc:spChg>
        <pc:spChg chg="del mod">
          <ac:chgData name="Kirsty Crosby" userId="c84f1966-477c-42ef-b379-b80f33ac1f5e" providerId="ADAL" clId="{76E8B17C-65CF-47BB-AE5C-807736BA157C}" dt="2023-10-06T10:00:14.969" v="25" actId="478"/>
          <ac:spMkLst>
            <pc:docMk/>
            <pc:sldMk cId="1479699618" sldId="1299"/>
            <ac:spMk id="7" creationId="{C669A830-72E9-7853-7535-E24C623A834F}"/>
          </ac:spMkLst>
        </pc:spChg>
        <pc:spChg chg="del">
          <ac:chgData name="Kirsty Crosby" userId="c84f1966-477c-42ef-b379-b80f33ac1f5e" providerId="ADAL" clId="{76E8B17C-65CF-47BB-AE5C-807736BA157C}" dt="2023-10-06T10:00:16.319" v="26" actId="478"/>
          <ac:spMkLst>
            <pc:docMk/>
            <pc:sldMk cId="1479699618" sldId="1299"/>
            <ac:spMk id="8" creationId="{2FC8F415-F278-3ECC-F166-8F7459E12BAD}"/>
          </ac:spMkLst>
        </pc:spChg>
        <pc:spChg chg="del">
          <ac:chgData name="Kirsty Crosby" userId="c84f1966-477c-42ef-b379-b80f33ac1f5e" providerId="ADAL" clId="{76E8B17C-65CF-47BB-AE5C-807736BA157C}" dt="2023-10-06T10:00:18.185" v="27" actId="478"/>
          <ac:spMkLst>
            <pc:docMk/>
            <pc:sldMk cId="1479699618" sldId="1299"/>
            <ac:spMk id="9" creationId="{3DEC916A-65A5-F526-8136-356D46A813B3}"/>
          </ac:spMkLst>
        </pc:spChg>
        <pc:spChg chg="del">
          <ac:chgData name="Kirsty Crosby" userId="c84f1966-477c-42ef-b379-b80f33ac1f5e" providerId="ADAL" clId="{76E8B17C-65CF-47BB-AE5C-807736BA157C}" dt="2023-10-06T10:00:21.470" v="29" actId="478"/>
          <ac:spMkLst>
            <pc:docMk/>
            <pc:sldMk cId="1479699618" sldId="1299"/>
            <ac:spMk id="10" creationId="{9CE8AC93-D638-7BB4-8B63-0219B0DF836B}"/>
          </ac:spMkLst>
        </pc:spChg>
        <pc:spChg chg="del">
          <ac:chgData name="Kirsty Crosby" userId="c84f1966-477c-42ef-b379-b80f33ac1f5e" providerId="ADAL" clId="{76E8B17C-65CF-47BB-AE5C-807736BA157C}" dt="2023-10-06T10:00:19.647" v="28" actId="478"/>
          <ac:spMkLst>
            <pc:docMk/>
            <pc:sldMk cId="1479699618" sldId="1299"/>
            <ac:spMk id="11" creationId="{BCBA05D9-46D9-0C97-0276-01460C4D18A8}"/>
          </ac:spMkLst>
        </pc:spChg>
        <pc:spChg chg="del">
          <ac:chgData name="Kirsty Crosby" userId="c84f1966-477c-42ef-b379-b80f33ac1f5e" providerId="ADAL" clId="{76E8B17C-65CF-47BB-AE5C-807736BA157C}" dt="2023-10-06T10:00:22.821" v="30" actId="478"/>
          <ac:spMkLst>
            <pc:docMk/>
            <pc:sldMk cId="1479699618" sldId="1299"/>
            <ac:spMk id="13" creationId="{F407E473-0DA4-21EE-6D70-DF51A8298547}"/>
          </ac:spMkLst>
        </pc:spChg>
      </pc:sldChg>
      <pc:sldChg chg="del">
        <pc:chgData name="Kirsty Crosby" userId="c84f1966-477c-42ef-b379-b80f33ac1f5e" providerId="ADAL" clId="{76E8B17C-65CF-47BB-AE5C-807736BA157C}" dt="2023-10-06T09:59:58.404" v="22" actId="47"/>
        <pc:sldMkLst>
          <pc:docMk/>
          <pc:sldMk cId="1633104832" sldId="1299"/>
        </pc:sldMkLst>
      </pc:sldChg>
      <pc:sldChg chg="modSp add mod">
        <pc:chgData name="Kirsty Crosby" userId="c84f1966-477c-42ef-b379-b80f33ac1f5e" providerId="ADAL" clId="{76E8B17C-65CF-47BB-AE5C-807736BA157C}" dt="2023-10-06T10:23:28.280" v="635" actId="207"/>
        <pc:sldMkLst>
          <pc:docMk/>
          <pc:sldMk cId="2942852859" sldId="1300"/>
        </pc:sldMkLst>
        <pc:spChg chg="mod">
          <ac:chgData name="Kirsty Crosby" userId="c84f1966-477c-42ef-b379-b80f33ac1f5e" providerId="ADAL" clId="{76E8B17C-65CF-47BB-AE5C-807736BA157C}" dt="2023-10-06T10:23:28.280" v="635" actId="207"/>
          <ac:spMkLst>
            <pc:docMk/>
            <pc:sldMk cId="2942852859" sldId="1300"/>
            <ac:spMk id="2" creationId="{FDFEFDFB-96D2-2A7A-EB79-3EA27A5EDA54}"/>
          </ac:spMkLst>
        </pc:spChg>
      </pc:sldChg>
      <pc:sldChg chg="modSp add mod ord">
        <pc:chgData name="Kirsty Crosby" userId="c84f1966-477c-42ef-b379-b80f33ac1f5e" providerId="ADAL" clId="{76E8B17C-65CF-47BB-AE5C-807736BA157C}" dt="2023-10-06T10:23:34.994" v="636" actId="207"/>
        <pc:sldMkLst>
          <pc:docMk/>
          <pc:sldMk cId="903353067" sldId="1301"/>
        </pc:sldMkLst>
        <pc:spChg chg="mod">
          <ac:chgData name="Kirsty Crosby" userId="c84f1966-477c-42ef-b379-b80f33ac1f5e" providerId="ADAL" clId="{76E8B17C-65CF-47BB-AE5C-807736BA157C}" dt="2023-10-06T10:23:34.994" v="636" actId="207"/>
          <ac:spMkLst>
            <pc:docMk/>
            <pc:sldMk cId="903353067" sldId="1301"/>
            <ac:spMk id="2" creationId="{FDFEFDFB-96D2-2A7A-EB79-3EA27A5EDA54}"/>
          </ac:spMkLst>
        </pc:spChg>
      </pc:sldChg>
      <pc:sldChg chg="delSp modSp add del mod ord">
        <pc:chgData name="Kirsty Crosby" userId="c84f1966-477c-42ef-b379-b80f33ac1f5e" providerId="ADAL" clId="{76E8B17C-65CF-47BB-AE5C-807736BA157C}" dt="2023-10-06T10:25:46.358" v="649" actId="47"/>
        <pc:sldMkLst>
          <pc:docMk/>
          <pc:sldMk cId="3261185146" sldId="1302"/>
        </pc:sldMkLst>
        <pc:spChg chg="del mod">
          <ac:chgData name="Kirsty Crosby" userId="c84f1966-477c-42ef-b379-b80f33ac1f5e" providerId="ADAL" clId="{76E8B17C-65CF-47BB-AE5C-807736BA157C}" dt="2023-10-06T10:25:34.924" v="645" actId="21"/>
          <ac:spMkLst>
            <pc:docMk/>
            <pc:sldMk cId="3261185146" sldId="1302"/>
            <ac:spMk id="2" creationId="{FDFEFDFB-96D2-2A7A-EB79-3EA27A5EDA54}"/>
          </ac:spMkLst>
        </pc:spChg>
      </pc:sldChg>
      <pc:sldChg chg="modSp add mod ord">
        <pc:chgData name="Kirsty Crosby" userId="c84f1966-477c-42ef-b379-b80f33ac1f5e" providerId="ADAL" clId="{76E8B17C-65CF-47BB-AE5C-807736BA157C}" dt="2023-10-06T10:23:51.861" v="638" actId="207"/>
        <pc:sldMkLst>
          <pc:docMk/>
          <pc:sldMk cId="3767450890" sldId="1303"/>
        </pc:sldMkLst>
        <pc:spChg chg="mod">
          <ac:chgData name="Kirsty Crosby" userId="c84f1966-477c-42ef-b379-b80f33ac1f5e" providerId="ADAL" clId="{76E8B17C-65CF-47BB-AE5C-807736BA157C}" dt="2023-10-06T10:23:51.861" v="638" actId="207"/>
          <ac:spMkLst>
            <pc:docMk/>
            <pc:sldMk cId="3767450890" sldId="1303"/>
            <ac:spMk id="2" creationId="{FDFEFDFB-96D2-2A7A-EB79-3EA27A5EDA54}"/>
          </ac:spMkLst>
        </pc:spChg>
      </pc:sldChg>
      <pc:sldChg chg="modSp add mod ord modNotesTx">
        <pc:chgData name="Kirsty Crosby" userId="c84f1966-477c-42ef-b379-b80f33ac1f5e" providerId="ADAL" clId="{76E8B17C-65CF-47BB-AE5C-807736BA157C}" dt="2023-10-06T10:29:24.636" v="863" actId="20577"/>
        <pc:sldMkLst>
          <pc:docMk/>
          <pc:sldMk cId="1184360015" sldId="1304"/>
        </pc:sldMkLst>
        <pc:spChg chg="mod">
          <ac:chgData name="Kirsty Crosby" userId="c84f1966-477c-42ef-b379-b80f33ac1f5e" providerId="ADAL" clId="{76E8B17C-65CF-47BB-AE5C-807736BA157C}" dt="2023-10-06T10:24:05.724" v="639" actId="207"/>
          <ac:spMkLst>
            <pc:docMk/>
            <pc:sldMk cId="1184360015" sldId="1304"/>
            <ac:spMk id="2" creationId="{FDFEFDFB-96D2-2A7A-EB79-3EA27A5EDA54}"/>
          </ac:spMkLst>
        </pc:spChg>
      </pc:sldChg>
      <pc:sldChg chg="modSp add mod ord">
        <pc:chgData name="Kirsty Crosby" userId="c84f1966-477c-42ef-b379-b80f33ac1f5e" providerId="ADAL" clId="{76E8B17C-65CF-47BB-AE5C-807736BA157C}" dt="2023-10-06T10:24:09.956" v="640" actId="207"/>
        <pc:sldMkLst>
          <pc:docMk/>
          <pc:sldMk cId="2932816278" sldId="1305"/>
        </pc:sldMkLst>
        <pc:spChg chg="mod">
          <ac:chgData name="Kirsty Crosby" userId="c84f1966-477c-42ef-b379-b80f33ac1f5e" providerId="ADAL" clId="{76E8B17C-65CF-47BB-AE5C-807736BA157C}" dt="2023-10-06T10:24:09.956" v="640" actId="207"/>
          <ac:spMkLst>
            <pc:docMk/>
            <pc:sldMk cId="2932816278" sldId="1305"/>
            <ac:spMk id="2" creationId="{FDFEFDFB-96D2-2A7A-EB79-3EA27A5EDA54}"/>
          </ac:spMkLst>
        </pc:spChg>
      </pc:sldChg>
      <pc:sldChg chg="modSp add mod ord">
        <pc:chgData name="Kirsty Crosby" userId="c84f1966-477c-42ef-b379-b80f33ac1f5e" providerId="ADAL" clId="{76E8B17C-65CF-47BB-AE5C-807736BA157C}" dt="2023-10-06T10:24:18.199" v="641" actId="207"/>
        <pc:sldMkLst>
          <pc:docMk/>
          <pc:sldMk cId="1430837112" sldId="1306"/>
        </pc:sldMkLst>
        <pc:spChg chg="mod">
          <ac:chgData name="Kirsty Crosby" userId="c84f1966-477c-42ef-b379-b80f33ac1f5e" providerId="ADAL" clId="{76E8B17C-65CF-47BB-AE5C-807736BA157C}" dt="2023-10-06T10:24:18.199" v="641" actId="207"/>
          <ac:spMkLst>
            <pc:docMk/>
            <pc:sldMk cId="1430837112" sldId="1306"/>
            <ac:spMk id="2" creationId="{FDFEFDFB-96D2-2A7A-EB79-3EA27A5EDA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E59F4-DCD2-4485-A304-74DBE218E322}" type="datetimeFigureOut">
              <a:rPr lang="en-GB" smtClean="0"/>
              <a:t>06/10/2023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023AA-FE46-4AC2-BEE5-0B2FBC169015}" type="slidenum">
              <a:rPr lang="en-GB" smtClean="0"/>
              <a:t>‹#›</a:t>
            </a:fld>
            <a:endParaRPr lang="en-GB"/>
          </a:p>
        </p:txBody>
      </p:sp>
    </p:spTree>
    <p:extLst>
      <p:ext uri="{BB962C8B-B14F-4D97-AF65-F5344CB8AC3E}">
        <p14:creationId xmlns:p14="http://schemas.microsoft.com/office/powerpoint/2010/main" val="25693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space for individuals to add company logo. Quote taken from Pride and Prejudice “It is a truth…, must be in want of a wife”</a:t>
            </a:r>
          </a:p>
        </p:txBody>
      </p:sp>
      <p:sp>
        <p:nvSpPr>
          <p:cNvPr id="4" name="Slide Number Placeholder 3"/>
          <p:cNvSpPr>
            <a:spLocks noGrp="1"/>
          </p:cNvSpPr>
          <p:nvPr>
            <p:ph type="sldNum" sz="quarter" idx="5"/>
          </p:nvPr>
        </p:nvSpPr>
        <p:spPr/>
        <p:txBody>
          <a:bodyPr/>
          <a:lstStyle/>
          <a:p>
            <a:fld id="{485023AA-FE46-4AC2-BEE5-0B2FBC169015}" type="slidenum">
              <a:rPr lang="en-GB" smtClean="0"/>
              <a:t>1</a:t>
            </a:fld>
            <a:endParaRPr lang="en-GB"/>
          </a:p>
        </p:txBody>
      </p:sp>
    </p:spTree>
    <p:extLst>
      <p:ext uri="{BB962C8B-B14F-4D97-AF65-F5344CB8AC3E}">
        <p14:creationId xmlns:p14="http://schemas.microsoft.com/office/powerpoint/2010/main" val="374865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simple budget will look at what you have coming in versus what you have going out and will help you to avoid overspending and ensure you have enough money to cover the necessities. </a:t>
            </a:r>
          </a:p>
          <a:p>
            <a:endParaRPr lang="en-GB" dirty="0"/>
          </a:p>
        </p:txBody>
      </p:sp>
      <p:sp>
        <p:nvSpPr>
          <p:cNvPr id="4" name="Slide Number Placeholder 3"/>
          <p:cNvSpPr>
            <a:spLocks noGrp="1"/>
          </p:cNvSpPr>
          <p:nvPr>
            <p:ph type="sldNum" sz="quarter" idx="5"/>
          </p:nvPr>
        </p:nvSpPr>
        <p:spPr/>
        <p:txBody>
          <a:bodyPr/>
          <a:lstStyle/>
          <a:p>
            <a:fld id="{485023AA-FE46-4AC2-BEE5-0B2FBC169015}" type="slidenum">
              <a:rPr lang="en-GB" smtClean="0"/>
              <a:t>11</a:t>
            </a:fld>
            <a:endParaRPr lang="en-GB"/>
          </a:p>
        </p:txBody>
      </p:sp>
    </p:spTree>
    <p:extLst>
      <p:ext uri="{BB962C8B-B14F-4D97-AF65-F5344CB8AC3E}">
        <p14:creationId xmlns:p14="http://schemas.microsoft.com/office/powerpoint/2010/main" val="114898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credit card, bank loan, parents </a:t>
            </a:r>
          </a:p>
        </p:txBody>
      </p:sp>
      <p:sp>
        <p:nvSpPr>
          <p:cNvPr id="4" name="Slide Number Placeholder 3"/>
          <p:cNvSpPr>
            <a:spLocks noGrp="1"/>
          </p:cNvSpPr>
          <p:nvPr>
            <p:ph type="sldNum" sz="quarter" idx="5"/>
          </p:nvPr>
        </p:nvSpPr>
        <p:spPr/>
        <p:txBody>
          <a:bodyPr/>
          <a:lstStyle/>
          <a:p>
            <a:fld id="{485023AA-FE46-4AC2-BEE5-0B2FBC169015}" type="slidenum">
              <a:rPr lang="en-GB" smtClean="0"/>
              <a:t>12</a:t>
            </a:fld>
            <a:endParaRPr lang="en-GB"/>
          </a:p>
        </p:txBody>
      </p:sp>
    </p:spTree>
    <p:extLst>
      <p:ext uri="{BB962C8B-B14F-4D97-AF65-F5344CB8AC3E}">
        <p14:creationId xmlns:p14="http://schemas.microsoft.com/office/powerpoint/2010/main" val="176445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to talk through how budgeting tools work and how they use them with clients. </a:t>
            </a:r>
          </a:p>
        </p:txBody>
      </p:sp>
      <p:sp>
        <p:nvSpPr>
          <p:cNvPr id="4" name="Slide Number Placeholder 3"/>
          <p:cNvSpPr>
            <a:spLocks noGrp="1"/>
          </p:cNvSpPr>
          <p:nvPr>
            <p:ph type="sldNum" sz="quarter" idx="5"/>
          </p:nvPr>
        </p:nvSpPr>
        <p:spPr/>
        <p:txBody>
          <a:bodyPr/>
          <a:lstStyle/>
          <a:p>
            <a:fld id="{485023AA-FE46-4AC2-BEE5-0B2FBC169015}" type="slidenum">
              <a:rPr lang="en-GB" smtClean="0"/>
              <a:t>13</a:t>
            </a:fld>
            <a:endParaRPr lang="en-GB"/>
          </a:p>
        </p:txBody>
      </p:sp>
    </p:spTree>
    <p:extLst>
      <p:ext uri="{BB962C8B-B14F-4D97-AF65-F5344CB8AC3E}">
        <p14:creationId xmlns:p14="http://schemas.microsoft.com/office/powerpoint/2010/main" val="98170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these budgeting tips. Ask audience if anyone has ever used any of these techniques? </a:t>
            </a:r>
          </a:p>
        </p:txBody>
      </p:sp>
      <p:sp>
        <p:nvSpPr>
          <p:cNvPr id="4" name="Slide Number Placeholder 3"/>
          <p:cNvSpPr>
            <a:spLocks noGrp="1"/>
          </p:cNvSpPr>
          <p:nvPr>
            <p:ph type="sldNum" sz="quarter" idx="5"/>
          </p:nvPr>
        </p:nvSpPr>
        <p:spPr/>
        <p:txBody>
          <a:bodyPr/>
          <a:lstStyle/>
          <a:p>
            <a:fld id="{485023AA-FE46-4AC2-BEE5-0B2FBC169015}" type="slidenum">
              <a:rPr lang="en-GB" smtClean="0"/>
              <a:t>14</a:t>
            </a:fld>
            <a:endParaRPr lang="en-GB"/>
          </a:p>
        </p:txBody>
      </p:sp>
    </p:spTree>
    <p:extLst>
      <p:ext uri="{BB962C8B-B14F-4D97-AF65-F5344CB8AC3E}">
        <p14:creationId xmlns:p14="http://schemas.microsoft.com/office/powerpoint/2010/main" val="221744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15</a:t>
            </a:fld>
            <a:endParaRPr lang="en-GB"/>
          </a:p>
        </p:txBody>
      </p:sp>
    </p:spTree>
    <p:extLst>
      <p:ext uri="{BB962C8B-B14F-4D97-AF65-F5344CB8AC3E}">
        <p14:creationId xmlns:p14="http://schemas.microsoft.com/office/powerpoint/2010/main" val="425649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have a discussion about why they think this is the case? Do people not have spare money or is it because they do not know what they are doing? </a:t>
            </a:r>
          </a:p>
        </p:txBody>
      </p:sp>
      <p:sp>
        <p:nvSpPr>
          <p:cNvPr id="4" name="Slide Number Placeholder 3"/>
          <p:cNvSpPr>
            <a:spLocks noGrp="1"/>
          </p:cNvSpPr>
          <p:nvPr>
            <p:ph type="sldNum" sz="quarter" idx="5"/>
          </p:nvPr>
        </p:nvSpPr>
        <p:spPr/>
        <p:txBody>
          <a:bodyPr/>
          <a:lstStyle/>
          <a:p>
            <a:fld id="{485023AA-FE46-4AC2-BEE5-0B2FBC169015}" type="slidenum">
              <a:rPr lang="en-GB" smtClean="0"/>
              <a:t>16</a:t>
            </a:fld>
            <a:endParaRPr lang="en-GB"/>
          </a:p>
        </p:txBody>
      </p:sp>
    </p:spTree>
    <p:extLst>
      <p:ext uri="{BB962C8B-B14F-4D97-AF65-F5344CB8AC3E}">
        <p14:creationId xmlns:p14="http://schemas.microsoft.com/office/powerpoint/2010/main" val="166775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to briefly discuss each one and invite audience to discuss the pros and cons of each or which they have heard of </a:t>
            </a:r>
          </a:p>
        </p:txBody>
      </p:sp>
      <p:sp>
        <p:nvSpPr>
          <p:cNvPr id="4" name="Slide Number Placeholder 3"/>
          <p:cNvSpPr>
            <a:spLocks noGrp="1"/>
          </p:cNvSpPr>
          <p:nvPr>
            <p:ph type="sldNum" sz="quarter" idx="5"/>
          </p:nvPr>
        </p:nvSpPr>
        <p:spPr/>
        <p:txBody>
          <a:bodyPr/>
          <a:lstStyle/>
          <a:p>
            <a:fld id="{485023AA-FE46-4AC2-BEE5-0B2FBC169015}" type="slidenum">
              <a:rPr lang="en-GB" smtClean="0"/>
              <a:t>17</a:t>
            </a:fld>
            <a:endParaRPr lang="en-GB"/>
          </a:p>
        </p:txBody>
      </p:sp>
    </p:spTree>
    <p:extLst>
      <p:ext uri="{BB962C8B-B14F-4D97-AF65-F5344CB8AC3E}">
        <p14:creationId xmlns:p14="http://schemas.microsoft.com/office/powerpoint/2010/main" val="413032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5023AA-FE46-4AC2-BEE5-0B2FBC169015}" type="slidenum">
              <a:rPr lang="en-GB" smtClean="0"/>
              <a:t>18</a:t>
            </a:fld>
            <a:endParaRPr lang="en-GB"/>
          </a:p>
        </p:txBody>
      </p:sp>
    </p:spTree>
    <p:extLst>
      <p:ext uri="{BB962C8B-B14F-4D97-AF65-F5344CB8AC3E}">
        <p14:creationId xmlns:p14="http://schemas.microsoft.com/office/powerpoint/2010/main" val="116404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20</a:t>
            </a:fld>
            <a:endParaRPr lang="en-GB"/>
          </a:p>
        </p:txBody>
      </p:sp>
    </p:spTree>
    <p:extLst>
      <p:ext uri="{BB962C8B-B14F-4D97-AF65-F5344CB8AC3E}">
        <p14:creationId xmlns:p14="http://schemas.microsoft.com/office/powerpoint/2010/main" val="279998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it is quite complicated and students may not be aware how much they will be paying back. </a:t>
            </a:r>
          </a:p>
        </p:txBody>
      </p:sp>
      <p:sp>
        <p:nvSpPr>
          <p:cNvPr id="4" name="Slide Number Placeholder 3"/>
          <p:cNvSpPr>
            <a:spLocks noGrp="1"/>
          </p:cNvSpPr>
          <p:nvPr>
            <p:ph type="sldNum" sz="quarter" idx="5"/>
          </p:nvPr>
        </p:nvSpPr>
        <p:spPr/>
        <p:txBody>
          <a:bodyPr/>
          <a:lstStyle/>
          <a:p>
            <a:fld id="{485023AA-FE46-4AC2-BEE5-0B2FBC169015}" type="slidenum">
              <a:rPr lang="en-GB" smtClean="0"/>
              <a:t>26</a:t>
            </a:fld>
            <a:endParaRPr lang="en-GB"/>
          </a:p>
        </p:txBody>
      </p:sp>
    </p:spTree>
    <p:extLst>
      <p:ext uri="{BB962C8B-B14F-4D97-AF65-F5344CB8AC3E}">
        <p14:creationId xmlns:p14="http://schemas.microsoft.com/office/powerpoint/2010/main" val="51976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discussion about what it means. Financial Times article 2023.   </a:t>
            </a:r>
          </a:p>
        </p:txBody>
      </p:sp>
      <p:sp>
        <p:nvSpPr>
          <p:cNvPr id="4" name="Slide Number Placeholder 3"/>
          <p:cNvSpPr>
            <a:spLocks noGrp="1"/>
          </p:cNvSpPr>
          <p:nvPr>
            <p:ph type="sldNum" sz="quarter" idx="5"/>
          </p:nvPr>
        </p:nvSpPr>
        <p:spPr/>
        <p:txBody>
          <a:bodyPr/>
          <a:lstStyle/>
          <a:p>
            <a:fld id="{485023AA-FE46-4AC2-BEE5-0B2FBC169015}" type="slidenum">
              <a:rPr lang="en-GB" smtClean="0"/>
              <a:t>2</a:t>
            </a:fld>
            <a:endParaRPr lang="en-GB"/>
          </a:p>
        </p:txBody>
      </p:sp>
    </p:spTree>
    <p:extLst>
      <p:ext uri="{BB962C8B-B14F-4D97-AF65-F5344CB8AC3E}">
        <p14:creationId xmlns:p14="http://schemas.microsoft.com/office/powerpoint/2010/main" val="99690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how confusing this can be. Do students really know how much they will be repaying? </a:t>
            </a:r>
          </a:p>
        </p:txBody>
      </p:sp>
      <p:sp>
        <p:nvSpPr>
          <p:cNvPr id="4" name="Slide Number Placeholder 3"/>
          <p:cNvSpPr>
            <a:spLocks noGrp="1"/>
          </p:cNvSpPr>
          <p:nvPr>
            <p:ph type="sldNum" sz="quarter" idx="5"/>
          </p:nvPr>
        </p:nvSpPr>
        <p:spPr/>
        <p:txBody>
          <a:bodyPr/>
          <a:lstStyle/>
          <a:p>
            <a:fld id="{485023AA-FE46-4AC2-BEE5-0B2FBC169015}" type="slidenum">
              <a:rPr lang="en-GB" smtClean="0"/>
              <a:t>27</a:t>
            </a:fld>
            <a:endParaRPr lang="en-GB"/>
          </a:p>
        </p:txBody>
      </p:sp>
    </p:spTree>
    <p:extLst>
      <p:ext uri="{BB962C8B-B14F-4D97-AF65-F5344CB8AC3E}">
        <p14:creationId xmlns:p14="http://schemas.microsoft.com/office/powerpoint/2010/main" val="90886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3-5 people from audience what age they think</a:t>
            </a:r>
          </a:p>
        </p:txBody>
      </p:sp>
      <p:sp>
        <p:nvSpPr>
          <p:cNvPr id="4" name="Slide Number Placeholder 3"/>
          <p:cNvSpPr>
            <a:spLocks noGrp="1"/>
          </p:cNvSpPr>
          <p:nvPr>
            <p:ph type="sldNum" sz="quarter" idx="5"/>
          </p:nvPr>
        </p:nvSpPr>
        <p:spPr/>
        <p:txBody>
          <a:bodyPr/>
          <a:lstStyle/>
          <a:p>
            <a:fld id="{485023AA-FE46-4AC2-BEE5-0B2FBC169015}" type="slidenum">
              <a:rPr lang="en-GB" smtClean="0"/>
              <a:t>28</a:t>
            </a:fld>
            <a:endParaRPr lang="en-GB"/>
          </a:p>
        </p:txBody>
      </p:sp>
    </p:spTree>
    <p:extLst>
      <p:ext uri="{BB962C8B-B14F-4D97-AF65-F5344CB8AC3E}">
        <p14:creationId xmlns:p14="http://schemas.microsoft.com/office/powerpoint/2010/main" val="337554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31</a:t>
            </a:fld>
            <a:endParaRPr lang="en-GB"/>
          </a:p>
        </p:txBody>
      </p:sp>
    </p:spTree>
    <p:extLst>
      <p:ext uri="{BB962C8B-B14F-4D97-AF65-F5344CB8AC3E}">
        <p14:creationId xmlns:p14="http://schemas.microsoft.com/office/powerpoint/2010/main" val="372418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 insurance- as it’s illegal to drive a car without it. </a:t>
            </a:r>
          </a:p>
        </p:txBody>
      </p:sp>
      <p:sp>
        <p:nvSpPr>
          <p:cNvPr id="4" name="Slide Number Placeholder 3"/>
          <p:cNvSpPr>
            <a:spLocks noGrp="1"/>
          </p:cNvSpPr>
          <p:nvPr>
            <p:ph type="sldNum" sz="quarter" idx="5"/>
          </p:nvPr>
        </p:nvSpPr>
        <p:spPr/>
        <p:txBody>
          <a:bodyPr/>
          <a:lstStyle/>
          <a:p>
            <a:fld id="{485023AA-FE46-4AC2-BEE5-0B2FBC169015}" type="slidenum">
              <a:rPr lang="en-GB" smtClean="0"/>
              <a:t>32</a:t>
            </a:fld>
            <a:endParaRPr lang="en-GB"/>
          </a:p>
        </p:txBody>
      </p:sp>
    </p:spTree>
    <p:extLst>
      <p:ext uri="{BB962C8B-B14F-4D97-AF65-F5344CB8AC3E}">
        <p14:creationId xmlns:p14="http://schemas.microsoft.com/office/powerpoint/2010/main" val="227283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that it can be a minefield for first time buyers to know which is the best. Where do people go to get advice? </a:t>
            </a:r>
          </a:p>
        </p:txBody>
      </p:sp>
      <p:sp>
        <p:nvSpPr>
          <p:cNvPr id="4" name="Slide Number Placeholder 3"/>
          <p:cNvSpPr>
            <a:spLocks noGrp="1"/>
          </p:cNvSpPr>
          <p:nvPr>
            <p:ph type="sldNum" sz="quarter" idx="5"/>
          </p:nvPr>
        </p:nvSpPr>
        <p:spPr/>
        <p:txBody>
          <a:bodyPr/>
          <a:lstStyle/>
          <a:p>
            <a:fld id="{485023AA-FE46-4AC2-BEE5-0B2FBC169015}" type="slidenum">
              <a:rPr lang="en-GB" smtClean="0"/>
              <a:t>35</a:t>
            </a:fld>
            <a:endParaRPr lang="en-GB"/>
          </a:p>
        </p:txBody>
      </p:sp>
    </p:spTree>
    <p:extLst>
      <p:ext uri="{BB962C8B-B14F-4D97-AF65-F5344CB8AC3E}">
        <p14:creationId xmlns:p14="http://schemas.microsoft.com/office/powerpoint/2010/main" val="3623692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37</a:t>
            </a:fld>
            <a:endParaRPr lang="en-GB"/>
          </a:p>
        </p:txBody>
      </p:sp>
    </p:spTree>
    <p:extLst>
      <p:ext uri="{BB962C8B-B14F-4D97-AF65-F5344CB8AC3E}">
        <p14:creationId xmlns:p14="http://schemas.microsoft.com/office/powerpoint/2010/main" val="3809506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class to vote/ move to a different side of the room then ask them why </a:t>
            </a:r>
          </a:p>
        </p:txBody>
      </p:sp>
      <p:sp>
        <p:nvSpPr>
          <p:cNvPr id="4" name="Slide Number Placeholder 3"/>
          <p:cNvSpPr>
            <a:spLocks noGrp="1"/>
          </p:cNvSpPr>
          <p:nvPr>
            <p:ph type="sldNum" sz="quarter" idx="5"/>
          </p:nvPr>
        </p:nvSpPr>
        <p:spPr/>
        <p:txBody>
          <a:bodyPr/>
          <a:lstStyle/>
          <a:p>
            <a:fld id="{485023AA-FE46-4AC2-BEE5-0B2FBC169015}" type="slidenum">
              <a:rPr lang="en-GB" smtClean="0"/>
              <a:t>39</a:t>
            </a:fld>
            <a:endParaRPr lang="en-GB"/>
          </a:p>
        </p:txBody>
      </p:sp>
    </p:spTree>
    <p:extLst>
      <p:ext uri="{BB962C8B-B14F-4D97-AF65-F5344CB8AC3E}">
        <p14:creationId xmlns:p14="http://schemas.microsoft.com/office/powerpoint/2010/main" val="138563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5023AA-FE46-4AC2-BEE5-0B2FBC169015}" type="slidenum">
              <a:rPr lang="en-GB" smtClean="0"/>
              <a:t>42</a:t>
            </a:fld>
            <a:endParaRPr lang="en-GB"/>
          </a:p>
        </p:txBody>
      </p:sp>
    </p:spTree>
    <p:extLst>
      <p:ext uri="{BB962C8B-B14F-4D97-AF65-F5344CB8AC3E}">
        <p14:creationId xmlns:p14="http://schemas.microsoft.com/office/powerpoint/2010/main" val="42914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time for a Q+A </a:t>
            </a:r>
          </a:p>
        </p:txBody>
      </p:sp>
      <p:sp>
        <p:nvSpPr>
          <p:cNvPr id="4" name="Slide Number Placeholder 3"/>
          <p:cNvSpPr>
            <a:spLocks noGrp="1"/>
          </p:cNvSpPr>
          <p:nvPr>
            <p:ph type="sldNum" sz="quarter" idx="5"/>
          </p:nvPr>
        </p:nvSpPr>
        <p:spPr/>
        <p:txBody>
          <a:bodyPr/>
          <a:lstStyle/>
          <a:p>
            <a:fld id="{485023AA-FE46-4AC2-BEE5-0B2FBC169015}" type="slidenum">
              <a:rPr lang="en-GB" smtClean="0"/>
              <a:t>44</a:t>
            </a:fld>
            <a:endParaRPr lang="en-GB"/>
          </a:p>
        </p:txBody>
      </p:sp>
    </p:spTree>
    <p:extLst>
      <p:ext uri="{BB962C8B-B14F-4D97-AF65-F5344CB8AC3E}">
        <p14:creationId xmlns:p14="http://schemas.microsoft.com/office/powerpoint/2010/main" val="215983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a:t>
            </a:r>
          </a:p>
        </p:txBody>
      </p:sp>
      <p:sp>
        <p:nvSpPr>
          <p:cNvPr id="4" name="Slide Number Placeholder 3"/>
          <p:cNvSpPr>
            <a:spLocks noGrp="1"/>
          </p:cNvSpPr>
          <p:nvPr>
            <p:ph type="sldNum" sz="quarter" idx="5"/>
          </p:nvPr>
        </p:nvSpPr>
        <p:spPr/>
        <p:txBody>
          <a:bodyPr/>
          <a:lstStyle/>
          <a:p>
            <a:fld id="{485023AA-FE46-4AC2-BEE5-0B2FBC169015}" type="slidenum">
              <a:rPr lang="en-GB" smtClean="0"/>
              <a:t>3</a:t>
            </a:fld>
            <a:endParaRPr lang="en-GB"/>
          </a:p>
        </p:txBody>
      </p:sp>
    </p:spTree>
    <p:extLst>
      <p:ext uri="{BB962C8B-B14F-4D97-AF65-F5344CB8AC3E}">
        <p14:creationId xmlns:p14="http://schemas.microsoft.com/office/powerpoint/2010/main" val="305075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4</a:t>
            </a:fld>
            <a:endParaRPr lang="en-GB"/>
          </a:p>
        </p:txBody>
      </p:sp>
    </p:spTree>
    <p:extLst>
      <p:ext uri="{BB962C8B-B14F-4D97-AF65-F5344CB8AC3E}">
        <p14:creationId xmlns:p14="http://schemas.microsoft.com/office/powerpoint/2010/main" val="83805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5</a:t>
            </a:fld>
            <a:endParaRPr lang="en-GB"/>
          </a:p>
        </p:txBody>
      </p:sp>
    </p:spTree>
    <p:extLst>
      <p:ext uri="{BB962C8B-B14F-4D97-AF65-F5344CB8AC3E}">
        <p14:creationId xmlns:p14="http://schemas.microsoft.com/office/powerpoint/2010/main" val="62634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done using mini whiteboards, hands up, stand up for yes/ sit down for no etc.  Presenter to explain tax/ NI/ Pension etc </a:t>
            </a:r>
          </a:p>
        </p:txBody>
      </p:sp>
      <p:sp>
        <p:nvSpPr>
          <p:cNvPr id="4" name="Slide Number Placeholder 3"/>
          <p:cNvSpPr>
            <a:spLocks noGrp="1"/>
          </p:cNvSpPr>
          <p:nvPr>
            <p:ph type="sldNum" sz="quarter" idx="5"/>
          </p:nvPr>
        </p:nvSpPr>
        <p:spPr/>
        <p:txBody>
          <a:bodyPr/>
          <a:lstStyle/>
          <a:p>
            <a:fld id="{485023AA-FE46-4AC2-BEE5-0B2FBC169015}" type="slidenum">
              <a:rPr lang="en-GB" smtClean="0"/>
              <a:t>7</a:t>
            </a:fld>
            <a:endParaRPr lang="en-GB"/>
          </a:p>
        </p:txBody>
      </p:sp>
    </p:spTree>
    <p:extLst>
      <p:ext uri="{BB962C8B-B14F-4D97-AF65-F5344CB8AC3E}">
        <p14:creationId xmlns:p14="http://schemas.microsoft.com/office/powerpoint/2010/main" val="2263474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why it’s 45%? </a:t>
            </a:r>
          </a:p>
        </p:txBody>
      </p:sp>
      <p:sp>
        <p:nvSpPr>
          <p:cNvPr id="4" name="Slide Number Placeholder 3"/>
          <p:cNvSpPr>
            <a:spLocks noGrp="1"/>
          </p:cNvSpPr>
          <p:nvPr>
            <p:ph type="sldNum" sz="quarter" idx="5"/>
          </p:nvPr>
        </p:nvSpPr>
        <p:spPr/>
        <p:txBody>
          <a:bodyPr/>
          <a:lstStyle/>
          <a:p>
            <a:fld id="{485023AA-FE46-4AC2-BEE5-0B2FBC169015}" type="slidenum">
              <a:rPr lang="en-GB" smtClean="0"/>
              <a:t>8</a:t>
            </a:fld>
            <a:endParaRPr lang="en-GB"/>
          </a:p>
        </p:txBody>
      </p:sp>
    </p:spTree>
    <p:extLst>
      <p:ext uri="{BB962C8B-B14F-4D97-AF65-F5344CB8AC3E}">
        <p14:creationId xmlns:p14="http://schemas.microsoft.com/office/powerpoint/2010/main" val="257439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tax calculator </a:t>
            </a:r>
          </a:p>
        </p:txBody>
      </p:sp>
      <p:sp>
        <p:nvSpPr>
          <p:cNvPr id="4" name="Slide Number Placeholder 3"/>
          <p:cNvSpPr>
            <a:spLocks noGrp="1"/>
          </p:cNvSpPr>
          <p:nvPr>
            <p:ph type="sldNum" sz="quarter" idx="5"/>
          </p:nvPr>
        </p:nvSpPr>
        <p:spPr/>
        <p:txBody>
          <a:bodyPr/>
          <a:lstStyle/>
          <a:p>
            <a:fld id="{485023AA-FE46-4AC2-BEE5-0B2FBC169015}" type="slidenum">
              <a:rPr lang="en-GB" smtClean="0"/>
              <a:t>9</a:t>
            </a:fld>
            <a:endParaRPr lang="en-GB"/>
          </a:p>
        </p:txBody>
      </p:sp>
    </p:spTree>
    <p:extLst>
      <p:ext uri="{BB962C8B-B14F-4D97-AF65-F5344CB8AC3E}">
        <p14:creationId xmlns:p14="http://schemas.microsoft.com/office/powerpoint/2010/main" val="273645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floor ask for responses. Could discuss mortgages being unavoidable? </a:t>
            </a:r>
          </a:p>
        </p:txBody>
      </p:sp>
      <p:sp>
        <p:nvSpPr>
          <p:cNvPr id="4" name="Slide Number Placeholder 3"/>
          <p:cNvSpPr>
            <a:spLocks noGrp="1"/>
          </p:cNvSpPr>
          <p:nvPr>
            <p:ph type="sldNum" sz="quarter" idx="5"/>
          </p:nvPr>
        </p:nvSpPr>
        <p:spPr/>
        <p:txBody>
          <a:bodyPr/>
          <a:lstStyle/>
          <a:p>
            <a:fld id="{485023AA-FE46-4AC2-BEE5-0B2FBC169015}" type="slidenum">
              <a:rPr lang="en-GB" smtClean="0"/>
              <a:t>10</a:t>
            </a:fld>
            <a:endParaRPr lang="en-GB"/>
          </a:p>
        </p:txBody>
      </p:sp>
    </p:spTree>
    <p:extLst>
      <p:ext uri="{BB962C8B-B14F-4D97-AF65-F5344CB8AC3E}">
        <p14:creationId xmlns:p14="http://schemas.microsoft.com/office/powerpoint/2010/main" val="423038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1211-DEBA-51CA-8531-DDDBAE396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682E1C-28BB-84EE-DB59-CBED6A16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F56BDF-552D-16AC-CF36-3325C3405BE0}"/>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7F4CC016-7E95-FEDA-B0CC-FA536D2F0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1587FD-2B50-AAE7-46E0-8470B9B9B7E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33238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2607-D49A-00E3-534C-D214871502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BCCF78-CA67-41E5-E4D4-8B196AE23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5A9AAA-84CA-FB34-E689-BAF8A243CE50}"/>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4E86E3B3-A349-B32A-797B-8E11B7971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D4E4F-CC88-409B-88BC-A65DF2075530}"/>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69404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A3E26-6F63-F173-DDAD-4B0B16E6E4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C6A138-0FF4-6D65-1816-06BD63414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E384B1-E284-194B-789C-E96167BBEDC1}"/>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BDF7A6A7-9B3F-ADA5-A170-6243E2E6A6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0BA7F2-CFEF-758B-9FB2-22F0CBAC535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685874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720000"/>
            <a:ext cx="4787200" cy="1205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dk1"/>
              </a:buClr>
              <a:buSzPts val="1800"/>
              <a:buNone/>
              <a:defRPr sz="4000" b="1">
                <a:solidFill>
                  <a:schemeClr val="dk1"/>
                </a:solidFill>
                <a:latin typeface="Josefin Sans"/>
                <a:ea typeface="Josefin Sans"/>
                <a:cs typeface="Josefin Sans"/>
                <a:sym typeface="Josefin Sans"/>
              </a:defRPr>
            </a:lvl1pPr>
          </a:lstStyle>
          <a:p>
            <a:endParaRPr/>
          </a:p>
        </p:txBody>
      </p:sp>
      <p:sp>
        <p:nvSpPr>
          <p:cNvPr id="142" name="Google Shape;142;p10"/>
          <p:cNvSpPr/>
          <p:nvPr/>
        </p:nvSpPr>
        <p:spPr>
          <a:xfrm flipH="1">
            <a:off x="4568413" y="4075336"/>
            <a:ext cx="7982492" cy="2836256"/>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0"/>
          <p:cNvSpPr/>
          <p:nvPr/>
        </p:nvSpPr>
        <p:spPr>
          <a:xfrm rot="10800000" flipH="1">
            <a:off x="7650254" y="4508707"/>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0"/>
          <p:cNvSpPr/>
          <p:nvPr/>
        </p:nvSpPr>
        <p:spPr>
          <a:xfrm rot="315040">
            <a:off x="9741086" y="5946317"/>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0"/>
          <p:cNvSpPr/>
          <p:nvPr/>
        </p:nvSpPr>
        <p:spPr>
          <a:xfrm flipH="1">
            <a:off x="7599403" y="63791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0"/>
          <p:cNvSpPr/>
          <p:nvPr/>
        </p:nvSpPr>
        <p:spPr>
          <a:xfrm flipH="1">
            <a:off x="10725019" y="5257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0"/>
          <p:cNvSpPr/>
          <p:nvPr/>
        </p:nvSpPr>
        <p:spPr>
          <a:xfrm flipH="1">
            <a:off x="11301969" y="45695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0"/>
          <p:cNvSpPr/>
          <p:nvPr/>
        </p:nvSpPr>
        <p:spPr>
          <a:xfrm flipH="1">
            <a:off x="9923036" y="4742717"/>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Picture 2" descr="Logo&#10;&#10;Description automatically generated">
            <a:extLst>
              <a:ext uri="{FF2B5EF4-FFF2-40B4-BE49-F238E27FC236}">
                <a16:creationId xmlns:a16="http://schemas.microsoft.com/office/drawing/2014/main" id="{B893387E-F6E9-44DC-BB75-217249890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800" y="6068287"/>
            <a:ext cx="1308179" cy="633325"/>
          </a:xfrm>
          <a:prstGeom prst="rect">
            <a:avLst/>
          </a:prstGeom>
        </p:spPr>
      </p:pic>
      <p:pic>
        <p:nvPicPr>
          <p:cNvPr id="6" name="Picture 5" descr="Text&#10;&#10;Description automatically generated">
            <a:extLst>
              <a:ext uri="{FF2B5EF4-FFF2-40B4-BE49-F238E27FC236}">
                <a16:creationId xmlns:a16="http://schemas.microsoft.com/office/drawing/2014/main" id="{FC2A0D9F-855B-4C52-B9E1-495301A3AE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4935" y="5968535"/>
            <a:ext cx="1047065" cy="822960"/>
          </a:xfrm>
          <a:prstGeom prst="rect">
            <a:avLst/>
          </a:prstGeom>
        </p:spPr>
      </p:pic>
    </p:spTree>
    <p:extLst>
      <p:ext uri="{BB962C8B-B14F-4D97-AF65-F5344CB8AC3E}">
        <p14:creationId xmlns:p14="http://schemas.microsoft.com/office/powerpoint/2010/main" val="401829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26C1-96AD-2861-4BB8-D6946162F0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481A9A-BE1B-9510-67EE-51626C5AC0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3BF923-36F5-95CF-056A-28141015FDF9}"/>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4CB871C6-6D83-EBBC-CA92-224E7CF170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DBEDFC-6A9D-D125-5437-E7ABF1BC814C}"/>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5274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BDA2-4B29-01E6-B57B-1359C63A0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1DC3F1-F8C6-D27F-D689-B9E8DDFBD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B8ACB-9D47-FE27-536F-ABC8B5DCFF9A}"/>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2616F904-399D-84D0-C4B9-53DCEAD99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07DC5E-A2F9-26C5-EF3B-0C1E38108759}"/>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406616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FA13-A834-C493-64AE-FCFAEC7B17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38A87C-5F23-B055-0514-7AF9C867F6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A62FE1-5B42-87B8-8334-7AE634C8BE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2C2B6C-DD44-3957-36BB-6943778D51CF}"/>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6" name="Footer Placeholder 5">
            <a:extLst>
              <a:ext uri="{FF2B5EF4-FFF2-40B4-BE49-F238E27FC236}">
                <a16:creationId xmlns:a16="http://schemas.microsoft.com/office/drawing/2014/main" id="{31F53836-12AB-517D-6321-5675B12100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6E239-8ED3-79A3-3379-D2776F3A1180}"/>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75459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E025-C0FD-BAE1-0218-61A59973A0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BF1548-9239-A5B7-1959-6C30C05F6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DB129A-A874-3264-D694-501909063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FC7DAF-AF4E-A9A8-0C63-B69D8731D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13B6-FB14-F26A-1AE1-47B0005250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FCC4F5-D899-6B45-597E-0C23062FFD4C}"/>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8" name="Footer Placeholder 7">
            <a:extLst>
              <a:ext uri="{FF2B5EF4-FFF2-40B4-BE49-F238E27FC236}">
                <a16:creationId xmlns:a16="http://schemas.microsoft.com/office/drawing/2014/main" id="{66E770CF-FFE2-23E9-B4B7-E101408CF1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F0383C-B634-63BC-DCEC-9258A8E8D087}"/>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206583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3F7A-8312-2F1E-FE35-C944F1A8BC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2BFF27-02BA-F8FA-E44D-E1C33DD1AA86}"/>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4" name="Footer Placeholder 3">
            <a:extLst>
              <a:ext uri="{FF2B5EF4-FFF2-40B4-BE49-F238E27FC236}">
                <a16:creationId xmlns:a16="http://schemas.microsoft.com/office/drawing/2014/main" id="{2ED7F2D8-D625-3FF4-6FC8-D3651D9691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1838E6-E59E-F7FC-E2B9-4C18DDAD9A8E}"/>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30324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D1385-EEEF-E89A-6D22-A320F289B272}"/>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3" name="Footer Placeholder 2">
            <a:extLst>
              <a:ext uri="{FF2B5EF4-FFF2-40B4-BE49-F238E27FC236}">
                <a16:creationId xmlns:a16="http://schemas.microsoft.com/office/drawing/2014/main" id="{EC12FCE0-05BB-F7BC-3467-BB390A02F7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F992A-EA66-8726-DF98-E921BD36BCDA}"/>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413002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55F-A85A-7768-CD41-859FE20D7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2EF7A1-E92D-0A2E-7E65-28CE9C6689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6C321E-1C7F-91BE-C9C9-32B26481E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4F694-C0E5-CD9E-2BBA-AC714B2F20E2}"/>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6" name="Footer Placeholder 5">
            <a:extLst>
              <a:ext uri="{FF2B5EF4-FFF2-40B4-BE49-F238E27FC236}">
                <a16:creationId xmlns:a16="http://schemas.microsoft.com/office/drawing/2014/main" id="{DB948A5D-B8EE-BCE2-6136-C465DA72A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3993B7-1AFC-90D8-14D5-1F1CE33B76CB}"/>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118680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FD74-2577-B694-1E8F-68B57862D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507875-F020-AA77-1E6A-0FF60C811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A7FA4A-E8DA-9928-F3A2-02E8E28B8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E46F6-76DA-854D-2608-F1654AD45C81}"/>
              </a:ext>
            </a:extLst>
          </p:cNvPr>
          <p:cNvSpPr>
            <a:spLocks noGrp="1"/>
          </p:cNvSpPr>
          <p:nvPr>
            <p:ph type="dt" sz="half" idx="10"/>
          </p:nvPr>
        </p:nvSpPr>
        <p:spPr/>
        <p:txBody>
          <a:bodyPr/>
          <a:lstStyle/>
          <a:p>
            <a:fld id="{E560F823-4E06-4D00-A65A-89ABAB81CD2B}" type="datetimeFigureOut">
              <a:rPr lang="en-GB" smtClean="0"/>
              <a:t>06/10/2023</a:t>
            </a:fld>
            <a:endParaRPr lang="en-GB"/>
          </a:p>
        </p:txBody>
      </p:sp>
      <p:sp>
        <p:nvSpPr>
          <p:cNvPr id="6" name="Footer Placeholder 5">
            <a:extLst>
              <a:ext uri="{FF2B5EF4-FFF2-40B4-BE49-F238E27FC236}">
                <a16:creationId xmlns:a16="http://schemas.microsoft.com/office/drawing/2014/main" id="{0D81196B-CCC3-7FBF-16FF-5F8AA21DAC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F7D328-EF54-4A00-87E2-3377AAD01CB5}"/>
              </a:ext>
            </a:extLst>
          </p:cNvPr>
          <p:cNvSpPr>
            <a:spLocks noGrp="1"/>
          </p:cNvSpPr>
          <p:nvPr>
            <p:ph type="sldNum" sz="quarter" idx="12"/>
          </p:nvPr>
        </p:nvSpPr>
        <p:spPr/>
        <p:txBody>
          <a:bodyPr/>
          <a:lstStyle/>
          <a:p>
            <a:fld id="{1818163E-0F7D-483B-9464-82D38B8CF12D}" type="slidenum">
              <a:rPr lang="en-GB" smtClean="0"/>
              <a:t>‹#›</a:t>
            </a:fld>
            <a:endParaRPr lang="en-GB"/>
          </a:p>
        </p:txBody>
      </p:sp>
    </p:spTree>
    <p:extLst>
      <p:ext uri="{BB962C8B-B14F-4D97-AF65-F5344CB8AC3E}">
        <p14:creationId xmlns:p14="http://schemas.microsoft.com/office/powerpoint/2010/main" val="326799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D1FB32-C033-761E-9D69-76BF0EDA17E8}"/>
              </a:ext>
            </a:extLst>
          </p:cNvPr>
          <p:cNvPicPr>
            <a:picLocks noChangeAspect="1"/>
          </p:cNvPicPr>
          <p:nvPr userDrawn="1"/>
        </p:nvPicPr>
        <p:blipFill>
          <a:blip r:embed="rId14">
            <a:alphaModFix amt="3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FF11E5A-8CB9-7A79-9156-07B19231E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3682A5-5B20-957D-A57C-29750A2D8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E4AEC3D-F3E6-550B-FEED-D3EE6E7D2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0F823-4E06-4D00-A65A-89ABAB81CD2B}" type="datetimeFigureOut">
              <a:rPr lang="en-GB" smtClean="0"/>
              <a:t>06/10/2023</a:t>
            </a:fld>
            <a:endParaRPr lang="en-GB"/>
          </a:p>
        </p:txBody>
      </p:sp>
      <p:sp>
        <p:nvSpPr>
          <p:cNvPr id="5" name="Footer Placeholder 4">
            <a:extLst>
              <a:ext uri="{FF2B5EF4-FFF2-40B4-BE49-F238E27FC236}">
                <a16:creationId xmlns:a16="http://schemas.microsoft.com/office/drawing/2014/main" id="{2C3DA73E-6255-7DB2-D79A-82BE38FE8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D125FF-A56D-EF55-4149-AC1FFD54F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8163E-0F7D-483B-9464-82D38B8CF12D}" type="slidenum">
              <a:rPr lang="en-GB" smtClean="0"/>
              <a:t>‹#›</a:t>
            </a:fld>
            <a:endParaRPr lang="en-GB"/>
          </a:p>
        </p:txBody>
      </p:sp>
      <p:pic>
        <p:nvPicPr>
          <p:cNvPr id="12" name="Picture 11" descr="Background pattern&#10;&#10;Description automatically generated with medium confidence">
            <a:extLst>
              <a:ext uri="{FF2B5EF4-FFF2-40B4-BE49-F238E27FC236}">
                <a16:creationId xmlns:a16="http://schemas.microsoft.com/office/drawing/2014/main" id="{DF42B8D4-C8FA-8014-71DB-BD49D77C33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61284" y="6120384"/>
            <a:ext cx="1372180" cy="513590"/>
          </a:xfrm>
          <a:prstGeom prst="rect">
            <a:avLst/>
          </a:prstGeom>
        </p:spPr>
      </p:pic>
      <p:cxnSp>
        <p:nvCxnSpPr>
          <p:cNvPr id="14" name="Straight Connector 13">
            <a:extLst>
              <a:ext uri="{FF2B5EF4-FFF2-40B4-BE49-F238E27FC236}">
                <a16:creationId xmlns:a16="http://schemas.microsoft.com/office/drawing/2014/main" id="{40771516-54ED-B0D7-857A-2F0F8C7C3B26}"/>
              </a:ext>
            </a:extLst>
          </p:cNvPr>
          <p:cNvCxnSpPr>
            <a:cxnSpLocks/>
          </p:cNvCxnSpPr>
          <p:nvPr userDrawn="1"/>
        </p:nvCxnSpPr>
        <p:spPr>
          <a:xfrm>
            <a:off x="9802368" y="5937504"/>
            <a:ext cx="0" cy="920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AFF3A0-2BB6-F53B-54D8-73505E7C9EEC}"/>
              </a:ext>
            </a:extLst>
          </p:cNvPr>
          <p:cNvCxnSpPr>
            <a:cxnSpLocks/>
          </p:cNvCxnSpPr>
          <p:nvPr userDrawn="1"/>
        </p:nvCxnSpPr>
        <p:spPr>
          <a:xfrm>
            <a:off x="1883664" y="5937504"/>
            <a:ext cx="0" cy="920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book&#10;&#10;Description automatically generated">
            <a:extLst>
              <a:ext uri="{FF2B5EF4-FFF2-40B4-BE49-F238E27FC236}">
                <a16:creationId xmlns:a16="http://schemas.microsoft.com/office/drawing/2014/main" id="{6F122104-9506-F756-CB1D-F0DE6A47F2B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2959" y="6086167"/>
            <a:ext cx="1259502" cy="609599"/>
          </a:xfrm>
          <a:prstGeom prst="rect">
            <a:avLst/>
          </a:prstGeom>
        </p:spPr>
      </p:pic>
    </p:spTree>
    <p:extLst>
      <p:ext uri="{BB962C8B-B14F-4D97-AF65-F5344CB8AC3E}">
        <p14:creationId xmlns:p14="http://schemas.microsoft.com/office/powerpoint/2010/main" val="10022456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d-mKp1qZjek?feature=oembed" TargetMode="Externa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422C-BCCE-AA0A-5821-24A91915B33E}"/>
              </a:ext>
            </a:extLst>
          </p:cNvPr>
          <p:cNvSpPr>
            <a:spLocks noGrp="1"/>
          </p:cNvSpPr>
          <p:nvPr>
            <p:ph type="title"/>
          </p:nvPr>
        </p:nvSpPr>
        <p:spPr/>
        <p:txBody>
          <a:bodyPr>
            <a:normAutofit/>
          </a:bodyPr>
          <a:lstStyle/>
          <a:p>
            <a:r>
              <a:rPr lang="en-GB" sz="6600" b="1" dirty="0">
                <a:latin typeface="Abadi" panose="020B0604020104020204" pitchFamily="34" charset="0"/>
              </a:rPr>
              <a:t>Financial Literacy </a:t>
            </a:r>
          </a:p>
        </p:txBody>
      </p:sp>
      <p:sp>
        <p:nvSpPr>
          <p:cNvPr id="3" name="Subtitle 2">
            <a:extLst>
              <a:ext uri="{FF2B5EF4-FFF2-40B4-BE49-F238E27FC236}">
                <a16:creationId xmlns:a16="http://schemas.microsoft.com/office/drawing/2014/main" id="{BD7675BB-C53E-E080-0DA2-67FBBBFE2FCD}"/>
              </a:ext>
            </a:extLst>
          </p:cNvPr>
          <p:cNvSpPr>
            <a:spLocks noGrp="1"/>
          </p:cNvSpPr>
          <p:nvPr>
            <p:ph idx="1"/>
          </p:nvPr>
        </p:nvSpPr>
        <p:spPr>
          <a:xfrm>
            <a:off x="1019502" y="2185210"/>
            <a:ext cx="6728730" cy="3006900"/>
          </a:xfrm>
        </p:spPr>
        <p:txBody>
          <a:bodyPr>
            <a:normAutofit/>
          </a:bodyPr>
          <a:lstStyle/>
          <a:p>
            <a:pPr marL="0" indent="0">
              <a:buNone/>
            </a:pPr>
            <a:r>
              <a:rPr lang="en-GB" sz="2400" b="1" dirty="0"/>
              <a:t>“It is a truth universally acknowledged, that a person in possession of a good fortune, must be in want of financial literacy skills”</a:t>
            </a:r>
            <a:br>
              <a:rPr lang="en-GB" sz="2400" b="1" dirty="0"/>
            </a:br>
            <a:br>
              <a:rPr lang="en-GB" sz="2400" b="1" dirty="0"/>
            </a:br>
            <a:r>
              <a:rPr lang="en-GB" sz="2400" b="1" dirty="0"/>
              <a:t>With apologies to Jane Austen</a:t>
            </a:r>
            <a:endParaRPr lang="en-GB" b="1" dirty="0"/>
          </a:p>
          <a:p>
            <a:endParaRPr lang="en-GB" dirty="0"/>
          </a:p>
        </p:txBody>
      </p:sp>
      <p:pic>
        <p:nvPicPr>
          <p:cNvPr id="5" name="Picture 4" descr="A bag of gold coins&#10;&#10;Description automatically generated">
            <a:extLst>
              <a:ext uri="{FF2B5EF4-FFF2-40B4-BE49-F238E27FC236}">
                <a16:creationId xmlns:a16="http://schemas.microsoft.com/office/drawing/2014/main" id="{7A8D0A74-7D84-BAFD-9497-56D2570D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232" y="1367244"/>
            <a:ext cx="4107306" cy="2896101"/>
          </a:xfrm>
          <a:prstGeom prst="rect">
            <a:avLst/>
          </a:prstGeom>
        </p:spPr>
      </p:pic>
    </p:spTree>
    <p:extLst>
      <p:ext uri="{BB962C8B-B14F-4D97-AF65-F5344CB8AC3E}">
        <p14:creationId xmlns:p14="http://schemas.microsoft.com/office/powerpoint/2010/main" val="308568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E84F-1209-9FFC-F9F0-61DEB1FFAD7D}"/>
              </a:ext>
            </a:extLst>
          </p:cNvPr>
          <p:cNvSpPr>
            <a:spLocks noGrp="1"/>
          </p:cNvSpPr>
          <p:nvPr>
            <p:ph type="title"/>
          </p:nvPr>
        </p:nvSpPr>
        <p:spPr/>
        <p:txBody>
          <a:bodyPr/>
          <a:lstStyle/>
          <a:p>
            <a:r>
              <a:rPr lang="en-GB" b="1" dirty="0">
                <a:latin typeface="Abadi" panose="020B0604020104020204" pitchFamily="34" charset="0"/>
              </a:rPr>
              <a:t>Did you know?</a:t>
            </a:r>
          </a:p>
        </p:txBody>
      </p:sp>
      <p:sp>
        <p:nvSpPr>
          <p:cNvPr id="3" name="Content Placeholder 2">
            <a:extLst>
              <a:ext uri="{FF2B5EF4-FFF2-40B4-BE49-F238E27FC236}">
                <a16:creationId xmlns:a16="http://schemas.microsoft.com/office/drawing/2014/main" id="{B7134297-499B-A201-D5E7-34D8CFFB0180}"/>
              </a:ext>
            </a:extLst>
          </p:cNvPr>
          <p:cNvSpPr>
            <a:spLocks noGrp="1"/>
          </p:cNvSpPr>
          <p:nvPr>
            <p:ph idx="1"/>
          </p:nvPr>
        </p:nvSpPr>
        <p:spPr/>
        <p:txBody>
          <a:bodyPr/>
          <a:lstStyle/>
          <a:p>
            <a:pPr marL="0" indent="0">
              <a:buNone/>
            </a:pPr>
            <a:r>
              <a:rPr lang="en-GB" dirty="0"/>
              <a:t>The average household consumer debt in the UK has reached £7,854 plus they owe another £4,912 in student loans and £51,241 in mortgages. </a:t>
            </a:r>
          </a:p>
          <a:p>
            <a:pPr marL="0" indent="0">
              <a:buNone/>
            </a:pPr>
            <a:endParaRPr lang="en-GB" sz="1000" dirty="0"/>
          </a:p>
          <a:p>
            <a:pPr marL="0" indent="0">
              <a:buNone/>
            </a:pPr>
            <a:r>
              <a:rPr lang="en-GB" dirty="0"/>
              <a:t>That’s a whopping £64,007 in debt. </a:t>
            </a:r>
          </a:p>
          <a:p>
            <a:pPr marL="0" indent="0">
              <a:buNone/>
            </a:pPr>
            <a:endParaRPr lang="en-GB" sz="1000" dirty="0"/>
          </a:p>
          <a:p>
            <a:pPr marL="0" indent="0">
              <a:buNone/>
            </a:pPr>
            <a:r>
              <a:rPr lang="en-GB" b="1" dirty="0"/>
              <a:t>How do you think you can avoid </a:t>
            </a:r>
            <a:br>
              <a:rPr lang="en-GB" b="1" dirty="0"/>
            </a:br>
            <a:r>
              <a:rPr lang="en-GB" b="1" dirty="0"/>
              <a:t>this?</a:t>
            </a:r>
          </a:p>
        </p:txBody>
      </p:sp>
      <p:pic>
        <p:nvPicPr>
          <p:cNvPr id="6" name="Picture 5" descr="A picture containing diagram, illustration, design&#10;&#10;Description automatically generated">
            <a:extLst>
              <a:ext uri="{FF2B5EF4-FFF2-40B4-BE49-F238E27FC236}">
                <a16:creationId xmlns:a16="http://schemas.microsoft.com/office/drawing/2014/main" id="{64C38A88-1754-AD4B-F0E3-94A976BE6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978" y="2921620"/>
            <a:ext cx="4491121" cy="3936380"/>
          </a:xfrm>
          <a:prstGeom prst="rect">
            <a:avLst/>
          </a:prstGeom>
        </p:spPr>
      </p:pic>
    </p:spTree>
    <p:extLst>
      <p:ext uri="{BB962C8B-B14F-4D97-AF65-F5344CB8AC3E}">
        <p14:creationId xmlns:p14="http://schemas.microsoft.com/office/powerpoint/2010/main" val="373902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D791-E270-6EF0-2E7C-DCCF37426212}"/>
              </a:ext>
            </a:extLst>
          </p:cNvPr>
          <p:cNvSpPr>
            <a:spLocks noGrp="1"/>
          </p:cNvSpPr>
          <p:nvPr>
            <p:ph type="title"/>
          </p:nvPr>
        </p:nvSpPr>
        <p:spPr/>
        <p:txBody>
          <a:bodyPr/>
          <a:lstStyle/>
          <a:p>
            <a:r>
              <a:rPr lang="en-GB" b="1" dirty="0">
                <a:latin typeface="Abadi" panose="020B0604020104020204" pitchFamily="34" charset="0"/>
              </a:rPr>
              <a:t>Saving and Budgeting</a:t>
            </a:r>
          </a:p>
        </p:txBody>
      </p:sp>
      <p:pic>
        <p:nvPicPr>
          <p:cNvPr id="5" name="Picture 4" descr="A person standing next to a clipboard with a checklist and coins&#10;&#10;Description automatically generated with medium confidence">
            <a:extLst>
              <a:ext uri="{FF2B5EF4-FFF2-40B4-BE49-F238E27FC236}">
                <a16:creationId xmlns:a16="http://schemas.microsoft.com/office/drawing/2014/main" id="{B3EE96C0-1E38-BF20-2D87-B128B1C1B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273" y="356839"/>
            <a:ext cx="6494730" cy="4995746"/>
          </a:xfrm>
          <a:prstGeom prst="rect">
            <a:avLst/>
          </a:prstGeom>
        </p:spPr>
      </p:pic>
      <p:sp>
        <p:nvSpPr>
          <p:cNvPr id="3" name="Content Placeholder 2">
            <a:extLst>
              <a:ext uri="{FF2B5EF4-FFF2-40B4-BE49-F238E27FC236}">
                <a16:creationId xmlns:a16="http://schemas.microsoft.com/office/drawing/2014/main" id="{9ECAD73F-543C-F67B-015A-346914E99B46}"/>
              </a:ext>
            </a:extLst>
          </p:cNvPr>
          <p:cNvSpPr>
            <a:spLocks noGrp="1"/>
          </p:cNvSpPr>
          <p:nvPr>
            <p:ph idx="1"/>
          </p:nvPr>
        </p:nvSpPr>
        <p:spPr>
          <a:xfrm>
            <a:off x="871653" y="1636054"/>
            <a:ext cx="10515600" cy="3560414"/>
          </a:xfrm>
        </p:spPr>
        <p:txBody>
          <a:bodyPr>
            <a:normAutofit fontScale="92500" lnSpcReduction="20000"/>
          </a:bodyPr>
          <a:lstStyle/>
          <a:p>
            <a:pPr marL="0" indent="0">
              <a:buNone/>
            </a:pPr>
            <a:r>
              <a:rPr lang="en-GB" sz="2600" dirty="0"/>
              <a:t>According to a survey by the Money Advice </a:t>
            </a:r>
          </a:p>
          <a:p>
            <a:pPr marL="0" indent="0">
              <a:buNone/>
            </a:pPr>
            <a:r>
              <a:rPr lang="en-GB" sz="2600" dirty="0"/>
              <a:t>Service in 2020, only 41% of UK adults stick </a:t>
            </a:r>
          </a:p>
          <a:p>
            <a:pPr marL="0" indent="0">
              <a:buNone/>
            </a:pPr>
            <a:r>
              <a:rPr lang="en-GB" sz="2600" dirty="0"/>
              <a:t>to a budget. </a:t>
            </a:r>
          </a:p>
          <a:p>
            <a:pPr marL="0" indent="0">
              <a:buNone/>
            </a:pPr>
            <a:endParaRPr lang="en-GB" sz="1100" dirty="0"/>
          </a:p>
          <a:p>
            <a:pPr marL="0" indent="0">
              <a:buNone/>
            </a:pPr>
            <a:endParaRPr lang="en-GB" sz="1100" dirty="0"/>
          </a:p>
          <a:p>
            <a:pPr marL="0" indent="0">
              <a:buNone/>
            </a:pPr>
            <a:r>
              <a:rPr lang="en-GB" sz="2600" dirty="0"/>
              <a:t>Budgeting is an essential tool for managing </a:t>
            </a:r>
          </a:p>
          <a:p>
            <a:pPr marL="0" indent="0">
              <a:buNone/>
            </a:pPr>
            <a:r>
              <a:rPr lang="en-GB" sz="2600" dirty="0"/>
              <a:t>your finances. What does it involve? </a:t>
            </a:r>
          </a:p>
          <a:p>
            <a:pPr>
              <a:buFontTx/>
              <a:buChar char="-"/>
            </a:pPr>
            <a:r>
              <a:rPr lang="en-GB" sz="2600" dirty="0"/>
              <a:t>Income</a:t>
            </a:r>
          </a:p>
          <a:p>
            <a:pPr>
              <a:buFontTx/>
              <a:buChar char="-"/>
            </a:pPr>
            <a:r>
              <a:rPr lang="en-GB" sz="2600" dirty="0"/>
              <a:t>Outgoings </a:t>
            </a:r>
          </a:p>
          <a:p>
            <a:pPr>
              <a:buFontTx/>
              <a:buChar char="-"/>
            </a:pPr>
            <a:r>
              <a:rPr lang="en-GB" sz="2600" dirty="0"/>
              <a:t>What’s left? </a:t>
            </a:r>
          </a:p>
          <a:p>
            <a:pPr marL="0" indent="0">
              <a:buNone/>
            </a:pPr>
            <a:endParaRPr lang="en-GB" dirty="0"/>
          </a:p>
        </p:txBody>
      </p:sp>
    </p:spTree>
    <p:extLst>
      <p:ext uri="{BB962C8B-B14F-4D97-AF65-F5344CB8AC3E}">
        <p14:creationId xmlns:p14="http://schemas.microsoft.com/office/powerpoint/2010/main" val="320002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166B-1412-110A-B764-A07F6170D1DB}"/>
              </a:ext>
            </a:extLst>
          </p:cNvPr>
          <p:cNvSpPr>
            <a:spLocks noGrp="1"/>
          </p:cNvSpPr>
          <p:nvPr>
            <p:ph type="title"/>
          </p:nvPr>
        </p:nvSpPr>
        <p:spPr/>
        <p:txBody>
          <a:bodyPr/>
          <a:lstStyle/>
          <a:p>
            <a:r>
              <a:rPr lang="en-GB" b="1" dirty="0">
                <a:latin typeface="Abadi" panose="020B0604020104020204" pitchFamily="34" charset="0"/>
              </a:rPr>
              <a:t>How many of you have savings? </a:t>
            </a:r>
          </a:p>
        </p:txBody>
      </p:sp>
      <p:sp>
        <p:nvSpPr>
          <p:cNvPr id="3" name="Content Placeholder 2">
            <a:extLst>
              <a:ext uri="{FF2B5EF4-FFF2-40B4-BE49-F238E27FC236}">
                <a16:creationId xmlns:a16="http://schemas.microsoft.com/office/drawing/2014/main" id="{A064222C-0E3A-3E46-18EF-C8F0AD1C2D4B}"/>
              </a:ext>
            </a:extLst>
          </p:cNvPr>
          <p:cNvSpPr>
            <a:spLocks noGrp="1"/>
          </p:cNvSpPr>
          <p:nvPr>
            <p:ph idx="1"/>
          </p:nvPr>
        </p:nvSpPr>
        <p:spPr>
          <a:xfrm>
            <a:off x="860503" y="1624903"/>
            <a:ext cx="5807927" cy="4351338"/>
          </a:xfrm>
        </p:spPr>
        <p:txBody>
          <a:bodyPr/>
          <a:lstStyle/>
          <a:p>
            <a:pPr marL="0" indent="0">
              <a:buNone/>
            </a:pPr>
            <a:r>
              <a:rPr lang="en-GB" dirty="0"/>
              <a:t>Saving is equally important.</a:t>
            </a:r>
          </a:p>
          <a:p>
            <a:pPr marL="0" indent="0">
              <a:buNone/>
            </a:pPr>
            <a:endParaRPr lang="en-GB" sz="1000" dirty="0"/>
          </a:p>
          <a:p>
            <a:pPr marL="0" indent="0">
              <a:buNone/>
            </a:pPr>
            <a:r>
              <a:rPr lang="en-GB" dirty="0"/>
              <a:t>Scenario…</a:t>
            </a:r>
          </a:p>
          <a:p>
            <a:pPr marL="0" indent="0">
              <a:buNone/>
            </a:pPr>
            <a:endParaRPr lang="en-GB" sz="1000" dirty="0"/>
          </a:p>
          <a:p>
            <a:pPr marL="0" indent="0">
              <a:buNone/>
            </a:pPr>
            <a:r>
              <a:rPr lang="en-GB" dirty="0"/>
              <a:t>Situation where someone has budgeted but their car breaks down and costs £1,000 where does the money come from? What are the options?</a:t>
            </a:r>
          </a:p>
        </p:txBody>
      </p:sp>
      <p:pic>
        <p:nvPicPr>
          <p:cNvPr id="7" name="Picture 6" descr="A hand putting a coin into a piggy bank&#10;&#10;Description automatically generated">
            <a:extLst>
              <a:ext uri="{FF2B5EF4-FFF2-40B4-BE49-F238E27FC236}">
                <a16:creationId xmlns:a16="http://schemas.microsoft.com/office/drawing/2014/main" id="{ABCF2979-DE76-747E-3B37-A9DC4262D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87" y="1383041"/>
            <a:ext cx="5871356" cy="4835062"/>
          </a:xfrm>
          <a:prstGeom prst="rect">
            <a:avLst/>
          </a:prstGeom>
        </p:spPr>
      </p:pic>
    </p:spTree>
    <p:extLst>
      <p:ext uri="{BB962C8B-B14F-4D97-AF65-F5344CB8AC3E}">
        <p14:creationId xmlns:p14="http://schemas.microsoft.com/office/powerpoint/2010/main" val="263363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764D-A62B-7969-9ED0-DE63E7565637}"/>
              </a:ext>
            </a:extLst>
          </p:cNvPr>
          <p:cNvSpPr>
            <a:spLocks noGrp="1"/>
          </p:cNvSpPr>
          <p:nvPr>
            <p:ph type="title"/>
          </p:nvPr>
        </p:nvSpPr>
        <p:spPr/>
        <p:txBody>
          <a:bodyPr/>
          <a:lstStyle/>
          <a:p>
            <a:r>
              <a:rPr lang="en-GB" b="1" dirty="0">
                <a:latin typeface="Abadi" panose="020B0604020104020204" pitchFamily="34" charset="0"/>
              </a:rPr>
              <a:t>What might a budget look like?</a:t>
            </a:r>
          </a:p>
        </p:txBody>
      </p:sp>
      <p:pic>
        <p:nvPicPr>
          <p:cNvPr id="3076" name="Picture 4" descr="Home Budget Spreadsheet Uk in House Budget Template Uk — db-excel.com">
            <a:extLst>
              <a:ext uri="{FF2B5EF4-FFF2-40B4-BE49-F238E27FC236}">
                <a16:creationId xmlns:a16="http://schemas.microsoft.com/office/drawing/2014/main" id="{8D22A6CC-5126-8B51-14BE-00880379DE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914078" y="1530985"/>
            <a:ext cx="3925229" cy="5081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7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593804" y="803108"/>
            <a:ext cx="2015582" cy="3046988"/>
          </a:xfrm>
          <a:prstGeom prst="rect">
            <a:avLst/>
          </a:prstGeom>
          <a:noFill/>
          <a:ln>
            <a:solidFill>
              <a:schemeClr val="tx1"/>
            </a:solidFill>
          </a:ln>
        </p:spPr>
        <p:txBody>
          <a:bodyPr wrap="square">
            <a:spAutoFit/>
          </a:bodyPr>
          <a:lstStyle/>
          <a:p>
            <a:r>
              <a:rPr lang="en-GB" sz="2400" dirty="0"/>
              <a:t>Track your spending for one month to get a clear picture of where your money is going. </a:t>
            </a:r>
          </a:p>
        </p:txBody>
      </p:sp>
      <p:sp>
        <p:nvSpPr>
          <p:cNvPr id="8" name="TextBox 7">
            <a:extLst>
              <a:ext uri="{FF2B5EF4-FFF2-40B4-BE49-F238E27FC236}">
                <a16:creationId xmlns:a16="http://schemas.microsoft.com/office/drawing/2014/main" id="{2FC8F415-F278-3ECC-F166-8F7459E12BAD}"/>
              </a:ext>
            </a:extLst>
          </p:cNvPr>
          <p:cNvSpPr txBox="1"/>
          <p:nvPr/>
        </p:nvSpPr>
        <p:spPr>
          <a:xfrm>
            <a:off x="3244076" y="487156"/>
            <a:ext cx="3643661" cy="1569660"/>
          </a:xfrm>
          <a:prstGeom prst="rect">
            <a:avLst/>
          </a:prstGeom>
          <a:noFill/>
          <a:ln>
            <a:solidFill>
              <a:schemeClr val="tx1"/>
            </a:solidFill>
          </a:ln>
        </p:spPr>
        <p:txBody>
          <a:bodyPr wrap="square">
            <a:spAutoFit/>
          </a:bodyPr>
          <a:lstStyle/>
          <a:p>
            <a:r>
              <a:rPr lang="en-GB" sz="2400" dirty="0"/>
              <a:t>List your regular income, such as allowances, part-time jobs wages or any other sources of money. </a:t>
            </a:r>
          </a:p>
        </p:txBody>
      </p:sp>
      <p:sp>
        <p:nvSpPr>
          <p:cNvPr id="9" name="TextBox 8">
            <a:extLst>
              <a:ext uri="{FF2B5EF4-FFF2-40B4-BE49-F238E27FC236}">
                <a16:creationId xmlns:a16="http://schemas.microsoft.com/office/drawing/2014/main" id="{3DEC916A-65A5-F526-8136-356D46A813B3}"/>
              </a:ext>
            </a:extLst>
          </p:cNvPr>
          <p:cNvSpPr txBox="1"/>
          <p:nvPr/>
        </p:nvSpPr>
        <p:spPr>
          <a:xfrm>
            <a:off x="7522428" y="583800"/>
            <a:ext cx="2680938" cy="1938992"/>
          </a:xfrm>
          <a:prstGeom prst="rect">
            <a:avLst/>
          </a:prstGeom>
          <a:noFill/>
          <a:ln>
            <a:solidFill>
              <a:schemeClr val="tx1"/>
            </a:solidFill>
          </a:ln>
        </p:spPr>
        <p:txBody>
          <a:bodyPr wrap="square">
            <a:spAutoFit/>
          </a:bodyPr>
          <a:lstStyle/>
          <a:p>
            <a:r>
              <a:rPr lang="en-GB" sz="2400" dirty="0"/>
              <a:t>Make a list of your regular expenses, such as rent, food, transportation, and entertainment. </a:t>
            </a:r>
          </a:p>
        </p:txBody>
      </p:sp>
      <p:sp>
        <p:nvSpPr>
          <p:cNvPr id="12" name="TextBox 11">
            <a:extLst>
              <a:ext uri="{FF2B5EF4-FFF2-40B4-BE49-F238E27FC236}">
                <a16:creationId xmlns:a16="http://schemas.microsoft.com/office/drawing/2014/main" id="{567F9476-0C3E-FA88-50E2-D389E17F511D}"/>
              </a:ext>
            </a:extLst>
          </p:cNvPr>
          <p:cNvSpPr txBox="1"/>
          <p:nvPr/>
        </p:nvSpPr>
        <p:spPr>
          <a:xfrm>
            <a:off x="3307267" y="2959011"/>
            <a:ext cx="2335249" cy="2308324"/>
          </a:xfrm>
          <a:prstGeom prst="rect">
            <a:avLst/>
          </a:prstGeom>
          <a:noFill/>
          <a:ln>
            <a:solidFill>
              <a:schemeClr val="tx1"/>
            </a:solidFill>
          </a:ln>
        </p:spPr>
        <p:txBody>
          <a:bodyPr wrap="square">
            <a:spAutoFit/>
          </a:bodyPr>
          <a:lstStyle/>
          <a:p>
            <a:r>
              <a:rPr lang="en-GB" sz="2400" dirty="0"/>
              <a:t>Compare your income and expenses to see if you have any money left over each month. </a:t>
            </a:r>
          </a:p>
        </p:txBody>
      </p:sp>
      <p:sp>
        <p:nvSpPr>
          <p:cNvPr id="13" name="TextBox 12">
            <a:extLst>
              <a:ext uri="{FF2B5EF4-FFF2-40B4-BE49-F238E27FC236}">
                <a16:creationId xmlns:a16="http://schemas.microsoft.com/office/drawing/2014/main" id="{F407E473-0DA4-21EE-6D70-DF51A8298547}"/>
              </a:ext>
            </a:extLst>
          </p:cNvPr>
          <p:cNvSpPr txBox="1"/>
          <p:nvPr/>
        </p:nvSpPr>
        <p:spPr>
          <a:xfrm>
            <a:off x="6358986" y="3089107"/>
            <a:ext cx="4234673" cy="2308324"/>
          </a:xfrm>
          <a:prstGeom prst="rect">
            <a:avLst/>
          </a:prstGeom>
          <a:noFill/>
          <a:ln>
            <a:solidFill>
              <a:schemeClr val="tx1"/>
            </a:solidFill>
          </a:ln>
        </p:spPr>
        <p:txBody>
          <a:bodyPr wrap="square">
            <a:spAutoFit/>
          </a:bodyPr>
          <a:lstStyle/>
          <a:p>
            <a:r>
              <a:rPr lang="en-GB" sz="2400" dirty="0"/>
              <a:t>If you’re spending more than you’re earning, look for areas where you can cut back and reallocate the savings towards paying off debt or building an emergency fund.</a:t>
            </a:r>
          </a:p>
        </p:txBody>
      </p:sp>
    </p:spTree>
    <p:extLst>
      <p:ext uri="{BB962C8B-B14F-4D97-AF65-F5344CB8AC3E}">
        <p14:creationId xmlns:p14="http://schemas.microsoft.com/office/powerpoint/2010/main" val="358304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984097" y="2174709"/>
            <a:ext cx="5461308"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Improved financial security </a:t>
            </a:r>
          </a:p>
        </p:txBody>
      </p:sp>
      <p:sp>
        <p:nvSpPr>
          <p:cNvPr id="8" name="TextBox 7">
            <a:extLst>
              <a:ext uri="{FF2B5EF4-FFF2-40B4-BE49-F238E27FC236}">
                <a16:creationId xmlns:a16="http://schemas.microsoft.com/office/drawing/2014/main" id="{2FC8F415-F278-3ECC-F166-8F7459E12BAD}"/>
              </a:ext>
            </a:extLst>
          </p:cNvPr>
          <p:cNvSpPr txBox="1"/>
          <p:nvPr/>
        </p:nvSpPr>
        <p:spPr>
          <a:xfrm>
            <a:off x="969226" y="2762006"/>
            <a:ext cx="5476179"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Reduced stress and anxiety </a:t>
            </a:r>
          </a:p>
        </p:txBody>
      </p:sp>
      <p:sp>
        <p:nvSpPr>
          <p:cNvPr id="9" name="TextBox 8">
            <a:extLst>
              <a:ext uri="{FF2B5EF4-FFF2-40B4-BE49-F238E27FC236}">
                <a16:creationId xmlns:a16="http://schemas.microsoft.com/office/drawing/2014/main" id="{3DEC916A-65A5-F526-8136-356D46A813B3}"/>
              </a:ext>
            </a:extLst>
          </p:cNvPr>
          <p:cNvSpPr txBox="1"/>
          <p:nvPr/>
        </p:nvSpPr>
        <p:spPr>
          <a:xfrm>
            <a:off x="954360" y="3360454"/>
            <a:ext cx="5502196"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Better control over spending </a:t>
            </a:r>
          </a:p>
        </p:txBody>
      </p:sp>
      <p:sp>
        <p:nvSpPr>
          <p:cNvPr id="12" name="TextBox 11">
            <a:extLst>
              <a:ext uri="{FF2B5EF4-FFF2-40B4-BE49-F238E27FC236}">
                <a16:creationId xmlns:a16="http://schemas.microsoft.com/office/drawing/2014/main" id="{567F9476-0C3E-FA88-50E2-D389E17F511D}"/>
              </a:ext>
            </a:extLst>
          </p:cNvPr>
          <p:cNvSpPr txBox="1"/>
          <p:nvPr/>
        </p:nvSpPr>
        <p:spPr>
          <a:xfrm>
            <a:off x="959005" y="3962621"/>
            <a:ext cx="5497551"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Increased ability to save for the future </a:t>
            </a:r>
          </a:p>
        </p:txBody>
      </p:sp>
      <p:sp>
        <p:nvSpPr>
          <p:cNvPr id="13" name="TextBox 12">
            <a:extLst>
              <a:ext uri="{FF2B5EF4-FFF2-40B4-BE49-F238E27FC236}">
                <a16:creationId xmlns:a16="http://schemas.microsoft.com/office/drawing/2014/main" id="{F407E473-0DA4-21EE-6D70-DF51A8298547}"/>
              </a:ext>
            </a:extLst>
          </p:cNvPr>
          <p:cNvSpPr txBox="1"/>
          <p:nvPr/>
        </p:nvSpPr>
        <p:spPr>
          <a:xfrm>
            <a:off x="961796" y="4572219"/>
            <a:ext cx="5494760"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Improved credit score </a:t>
            </a:r>
          </a:p>
        </p:txBody>
      </p:sp>
      <p:sp>
        <p:nvSpPr>
          <p:cNvPr id="2" name="Title 1">
            <a:extLst>
              <a:ext uri="{FF2B5EF4-FFF2-40B4-BE49-F238E27FC236}">
                <a16:creationId xmlns:a16="http://schemas.microsoft.com/office/drawing/2014/main" id="{A5AEDD88-94CB-B257-D983-4C0C43E09356}"/>
              </a:ext>
            </a:extLst>
          </p:cNvPr>
          <p:cNvSpPr>
            <a:spLocks noGrp="1"/>
          </p:cNvSpPr>
          <p:nvPr>
            <p:ph type="title"/>
          </p:nvPr>
        </p:nvSpPr>
        <p:spPr>
          <a:xfrm>
            <a:off x="838200" y="365125"/>
            <a:ext cx="10515600" cy="1325563"/>
          </a:xfrm>
        </p:spPr>
        <p:txBody>
          <a:bodyPr/>
          <a:lstStyle/>
          <a:p>
            <a:r>
              <a:rPr lang="en-GB" b="1" dirty="0">
                <a:latin typeface="Abadi" panose="020B0604020104020204" pitchFamily="34" charset="0"/>
              </a:rPr>
              <a:t>What are the benefits of budgeting and saving? </a:t>
            </a:r>
          </a:p>
        </p:txBody>
      </p:sp>
      <p:pic>
        <p:nvPicPr>
          <p:cNvPr id="10" name="Picture 9" descr="A group of people holding a piggy bank&#10;&#10;Description automatically generated with medium confidence">
            <a:extLst>
              <a:ext uri="{FF2B5EF4-FFF2-40B4-BE49-F238E27FC236}">
                <a16:creationId xmlns:a16="http://schemas.microsoft.com/office/drawing/2014/main" id="{DA6141F6-6905-95F2-C572-405F7F773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65" y="1349298"/>
            <a:ext cx="5813803" cy="4137102"/>
          </a:xfrm>
          <a:prstGeom prst="rect">
            <a:avLst/>
          </a:prstGeom>
        </p:spPr>
      </p:pic>
    </p:spTree>
    <p:extLst>
      <p:ext uri="{BB962C8B-B14F-4D97-AF65-F5344CB8AC3E}">
        <p14:creationId xmlns:p14="http://schemas.microsoft.com/office/powerpoint/2010/main" val="40189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9C21-2CD0-F053-38A8-318A0530FCC3}"/>
              </a:ext>
            </a:extLst>
          </p:cNvPr>
          <p:cNvSpPr>
            <a:spLocks noGrp="1"/>
          </p:cNvSpPr>
          <p:nvPr>
            <p:ph type="title"/>
          </p:nvPr>
        </p:nvSpPr>
        <p:spPr/>
        <p:txBody>
          <a:bodyPr/>
          <a:lstStyle/>
          <a:p>
            <a:r>
              <a:rPr lang="en-GB" b="1" dirty="0">
                <a:latin typeface="Abadi" panose="020B0604020104020204" pitchFamily="34" charset="0"/>
              </a:rPr>
              <a:t>Investing</a:t>
            </a:r>
            <a:r>
              <a:rPr lang="en-GB" dirty="0"/>
              <a:t> </a:t>
            </a:r>
          </a:p>
        </p:txBody>
      </p:sp>
      <p:sp>
        <p:nvSpPr>
          <p:cNvPr id="3" name="Content Placeholder 2">
            <a:extLst>
              <a:ext uri="{FF2B5EF4-FFF2-40B4-BE49-F238E27FC236}">
                <a16:creationId xmlns:a16="http://schemas.microsoft.com/office/drawing/2014/main" id="{2574CB54-9EEC-3D52-710A-CC0FEB91EBA9}"/>
              </a:ext>
            </a:extLst>
          </p:cNvPr>
          <p:cNvSpPr>
            <a:spLocks noGrp="1"/>
          </p:cNvSpPr>
          <p:nvPr>
            <p:ph idx="1"/>
          </p:nvPr>
        </p:nvSpPr>
        <p:spPr>
          <a:xfrm>
            <a:off x="838200" y="1825625"/>
            <a:ext cx="5596054" cy="4351338"/>
          </a:xfrm>
        </p:spPr>
        <p:txBody>
          <a:bodyPr/>
          <a:lstStyle/>
          <a:p>
            <a:pPr marL="0" indent="0">
              <a:buNone/>
            </a:pPr>
            <a:r>
              <a:rPr lang="en-GB" sz="2400" dirty="0"/>
              <a:t>Investing is the process of putting your money into various financial products, such as stocks, bonds, and mutual funds with the goal of growing your wealth over time. </a:t>
            </a:r>
          </a:p>
          <a:p>
            <a:pPr marL="0" indent="0">
              <a:buNone/>
            </a:pPr>
            <a:endParaRPr lang="en-GB" sz="1000" dirty="0"/>
          </a:p>
          <a:p>
            <a:pPr marL="0" indent="0">
              <a:buNone/>
            </a:pPr>
            <a:r>
              <a:rPr lang="en-GB" sz="2400" dirty="0"/>
              <a:t>According to the ONS (Office for National Statistics) only 37% of UK adults have invested in stocks, shares or funds. </a:t>
            </a:r>
          </a:p>
          <a:p>
            <a:pPr marL="0" indent="0">
              <a:buNone/>
            </a:pPr>
            <a:endParaRPr lang="en-GB" dirty="0"/>
          </a:p>
          <a:p>
            <a:pPr marL="0" indent="0">
              <a:buNone/>
            </a:pPr>
            <a:endParaRPr lang="en-GB" dirty="0"/>
          </a:p>
        </p:txBody>
      </p:sp>
      <p:pic>
        <p:nvPicPr>
          <p:cNvPr id="4" name="Picture 3" descr="A person and person holding coins on top of a bar graph&#10;&#10;Description automatically generated with low confidence">
            <a:extLst>
              <a:ext uri="{FF2B5EF4-FFF2-40B4-BE49-F238E27FC236}">
                <a16:creationId xmlns:a16="http://schemas.microsoft.com/office/drawing/2014/main" id="{40A91821-C66A-FA3A-E1A8-92EB661D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310" y="1282391"/>
            <a:ext cx="5796271" cy="4159404"/>
          </a:xfrm>
          <a:prstGeom prst="rect">
            <a:avLst/>
          </a:prstGeom>
        </p:spPr>
      </p:pic>
    </p:spTree>
    <p:extLst>
      <p:ext uri="{BB962C8B-B14F-4D97-AF65-F5344CB8AC3E}">
        <p14:creationId xmlns:p14="http://schemas.microsoft.com/office/powerpoint/2010/main" val="1991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04D8-7262-CEC4-8005-971255E0A8C3}"/>
              </a:ext>
            </a:extLst>
          </p:cNvPr>
          <p:cNvSpPr>
            <a:spLocks noGrp="1"/>
          </p:cNvSpPr>
          <p:nvPr>
            <p:ph type="title"/>
          </p:nvPr>
        </p:nvSpPr>
        <p:spPr/>
        <p:txBody>
          <a:bodyPr/>
          <a:lstStyle/>
          <a:p>
            <a:r>
              <a:rPr lang="en-GB" b="1" dirty="0">
                <a:latin typeface="Abadi" panose="020B0604020104020204" pitchFamily="34" charset="0"/>
              </a:rPr>
              <a:t>Types of investments</a:t>
            </a:r>
          </a:p>
        </p:txBody>
      </p:sp>
      <p:sp>
        <p:nvSpPr>
          <p:cNvPr id="3" name="Content Placeholder 2">
            <a:extLst>
              <a:ext uri="{FF2B5EF4-FFF2-40B4-BE49-F238E27FC236}">
                <a16:creationId xmlns:a16="http://schemas.microsoft.com/office/drawing/2014/main" id="{4C535476-1646-2C28-71A5-C07D58EC51ED}"/>
              </a:ext>
            </a:extLst>
          </p:cNvPr>
          <p:cNvSpPr>
            <a:spLocks noGrp="1"/>
          </p:cNvSpPr>
          <p:nvPr>
            <p:ph idx="1"/>
          </p:nvPr>
        </p:nvSpPr>
        <p:spPr>
          <a:xfrm>
            <a:off x="1295400" y="4650058"/>
            <a:ext cx="10515600" cy="1794534"/>
          </a:xfrm>
        </p:spPr>
        <p:txBody>
          <a:bodyPr/>
          <a:lstStyle/>
          <a:p>
            <a:pPr marL="0" indent="0">
              <a:buNone/>
            </a:pPr>
            <a:r>
              <a:rPr lang="en-GB" dirty="0"/>
              <a:t>Stocks                  Bonds                Mutual Funds              Real estate </a:t>
            </a:r>
          </a:p>
        </p:txBody>
      </p:sp>
      <p:pic>
        <p:nvPicPr>
          <p:cNvPr id="5" name="Picture 4" descr="A picture containing child art, clipart, illustration, art&#10;&#10;Description automatically generated">
            <a:extLst>
              <a:ext uri="{FF2B5EF4-FFF2-40B4-BE49-F238E27FC236}">
                <a16:creationId xmlns:a16="http://schemas.microsoft.com/office/drawing/2014/main" id="{7A2D9E39-369A-612D-821B-55FA8699A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21" y="2217339"/>
            <a:ext cx="2625858" cy="2254299"/>
          </a:xfrm>
          <a:prstGeom prst="rect">
            <a:avLst/>
          </a:prstGeom>
        </p:spPr>
      </p:pic>
      <p:pic>
        <p:nvPicPr>
          <p:cNvPr id="7" name="Picture 6" descr="A person holding a pen and a clipboard&#10;&#10;Description automatically generated with low confidence">
            <a:extLst>
              <a:ext uri="{FF2B5EF4-FFF2-40B4-BE49-F238E27FC236}">
                <a16:creationId xmlns:a16="http://schemas.microsoft.com/office/drawing/2014/main" id="{D819B9B3-8001-B8EE-2ADE-EE7935BD5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296" y="2276702"/>
            <a:ext cx="2217240" cy="2217240"/>
          </a:xfrm>
          <a:prstGeom prst="rect">
            <a:avLst/>
          </a:prstGeom>
        </p:spPr>
      </p:pic>
      <p:pic>
        <p:nvPicPr>
          <p:cNvPr id="9" name="Picture 8" descr="A picture containing child art, clipart, illustration, cartoon&#10;&#10;Description automatically generated">
            <a:extLst>
              <a:ext uri="{FF2B5EF4-FFF2-40B4-BE49-F238E27FC236}">
                <a16:creationId xmlns:a16="http://schemas.microsoft.com/office/drawing/2014/main" id="{8F27E770-7461-3735-809D-10D83A0FD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675" y="2077541"/>
            <a:ext cx="3084258" cy="2371795"/>
          </a:xfrm>
          <a:prstGeom prst="rect">
            <a:avLst/>
          </a:prstGeom>
        </p:spPr>
      </p:pic>
      <p:pic>
        <p:nvPicPr>
          <p:cNvPr id="11" name="Picture 10" descr="A person standing next to a house&#10;&#10;Description automatically generated with medium confidence">
            <a:extLst>
              <a:ext uri="{FF2B5EF4-FFF2-40B4-BE49-F238E27FC236}">
                <a16:creationId xmlns:a16="http://schemas.microsoft.com/office/drawing/2014/main" id="{0381F960-13BF-C6C0-5791-29944A609E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294" y="2274849"/>
            <a:ext cx="3377533" cy="2107581"/>
          </a:xfrm>
          <a:prstGeom prst="rect">
            <a:avLst/>
          </a:prstGeom>
        </p:spPr>
      </p:pic>
    </p:spTree>
    <p:extLst>
      <p:ext uri="{BB962C8B-B14F-4D97-AF65-F5344CB8AC3E}">
        <p14:creationId xmlns:p14="http://schemas.microsoft.com/office/powerpoint/2010/main" val="108738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984096" y="2174709"/>
            <a:ext cx="9509202"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Potential for higher returns than savings accounts </a:t>
            </a:r>
          </a:p>
        </p:txBody>
      </p:sp>
      <p:sp>
        <p:nvSpPr>
          <p:cNvPr id="8" name="TextBox 7">
            <a:extLst>
              <a:ext uri="{FF2B5EF4-FFF2-40B4-BE49-F238E27FC236}">
                <a16:creationId xmlns:a16="http://schemas.microsoft.com/office/drawing/2014/main" id="{2FC8F415-F278-3ECC-F166-8F7459E12BAD}"/>
              </a:ext>
            </a:extLst>
          </p:cNvPr>
          <p:cNvSpPr txBox="1"/>
          <p:nvPr/>
        </p:nvSpPr>
        <p:spPr>
          <a:xfrm>
            <a:off x="969226" y="2762006"/>
            <a:ext cx="9546374"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Opportunity to diversify your portfolio and reduce risk</a:t>
            </a:r>
          </a:p>
        </p:txBody>
      </p:sp>
      <p:sp>
        <p:nvSpPr>
          <p:cNvPr id="9" name="TextBox 8">
            <a:extLst>
              <a:ext uri="{FF2B5EF4-FFF2-40B4-BE49-F238E27FC236}">
                <a16:creationId xmlns:a16="http://schemas.microsoft.com/office/drawing/2014/main" id="{3DEC916A-65A5-F526-8136-356D46A813B3}"/>
              </a:ext>
            </a:extLst>
          </p:cNvPr>
          <p:cNvSpPr txBox="1"/>
          <p:nvPr/>
        </p:nvSpPr>
        <p:spPr>
          <a:xfrm>
            <a:off x="954359" y="3360454"/>
            <a:ext cx="9572391"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 Opportunity to grow wealth in long term</a:t>
            </a:r>
          </a:p>
        </p:txBody>
      </p:sp>
      <p:sp>
        <p:nvSpPr>
          <p:cNvPr id="12" name="TextBox 11">
            <a:extLst>
              <a:ext uri="{FF2B5EF4-FFF2-40B4-BE49-F238E27FC236}">
                <a16:creationId xmlns:a16="http://schemas.microsoft.com/office/drawing/2014/main" id="{567F9476-0C3E-FA88-50E2-D389E17F511D}"/>
              </a:ext>
            </a:extLst>
          </p:cNvPr>
          <p:cNvSpPr txBox="1"/>
          <p:nvPr/>
        </p:nvSpPr>
        <p:spPr>
          <a:xfrm>
            <a:off x="959004" y="3962621"/>
            <a:ext cx="9567747" cy="461665"/>
          </a:xfrm>
          <a:prstGeom prst="rect">
            <a:avLst/>
          </a:prstGeom>
          <a:noFill/>
          <a:ln>
            <a:solidFill>
              <a:schemeClr val="tx1"/>
            </a:solidFill>
          </a:ln>
        </p:spPr>
        <p:txBody>
          <a:bodyPr wrap="square">
            <a:spAutoFit/>
          </a:bodyPr>
          <a:lstStyle/>
          <a:p>
            <a:pPr>
              <a:buFont typeface="Wingdings" panose="05000000000000000000" pitchFamily="2" charset="2"/>
              <a:buChar char="ü"/>
            </a:pPr>
            <a:r>
              <a:rPr lang="en-GB" sz="2400" dirty="0"/>
              <a:t>Potential to generate passive income through dividends or rental income</a:t>
            </a:r>
          </a:p>
        </p:txBody>
      </p:sp>
      <p:sp>
        <p:nvSpPr>
          <p:cNvPr id="2" name="Title 1">
            <a:extLst>
              <a:ext uri="{FF2B5EF4-FFF2-40B4-BE49-F238E27FC236}">
                <a16:creationId xmlns:a16="http://schemas.microsoft.com/office/drawing/2014/main" id="{A5AEDD88-94CB-B257-D983-4C0C43E09356}"/>
              </a:ext>
            </a:extLst>
          </p:cNvPr>
          <p:cNvSpPr>
            <a:spLocks noGrp="1"/>
          </p:cNvSpPr>
          <p:nvPr>
            <p:ph type="title"/>
          </p:nvPr>
        </p:nvSpPr>
        <p:spPr>
          <a:xfrm>
            <a:off x="838200" y="365125"/>
            <a:ext cx="10515600" cy="1325563"/>
          </a:xfrm>
        </p:spPr>
        <p:txBody>
          <a:bodyPr/>
          <a:lstStyle/>
          <a:p>
            <a:r>
              <a:rPr lang="en-GB" b="1" dirty="0">
                <a:latin typeface="Abadi" panose="020B0604020104020204" pitchFamily="34" charset="0"/>
              </a:rPr>
              <a:t>What are the benefits of investing? </a:t>
            </a:r>
          </a:p>
        </p:txBody>
      </p:sp>
    </p:spTree>
    <p:extLst>
      <p:ext uri="{BB962C8B-B14F-4D97-AF65-F5344CB8AC3E}">
        <p14:creationId xmlns:p14="http://schemas.microsoft.com/office/powerpoint/2010/main" val="25610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Other big financial decisions</a:t>
            </a:r>
            <a:endParaRPr lang="en-GB" sz="2800" b="1" dirty="0">
              <a:solidFill>
                <a:schemeClr val="tx1"/>
              </a:solidFill>
              <a:latin typeface="Abadi" panose="020B0604020104020204" pitchFamily="34" charset="0"/>
            </a:endParaRPr>
          </a:p>
        </p:txBody>
      </p:sp>
      <p:pic>
        <p:nvPicPr>
          <p:cNvPr id="4" name="Picture 3" descr="A group of hands throwing graduation caps&#10;&#10;Description automatically generated">
            <a:extLst>
              <a:ext uri="{FF2B5EF4-FFF2-40B4-BE49-F238E27FC236}">
                <a16:creationId xmlns:a16="http://schemas.microsoft.com/office/drawing/2014/main" id="{17D652B9-1F73-3171-8CEA-A54E86BD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1574800"/>
            <a:ext cx="3642361" cy="2428240"/>
          </a:xfrm>
          <a:prstGeom prst="rect">
            <a:avLst/>
          </a:prstGeom>
        </p:spPr>
      </p:pic>
      <p:pic>
        <p:nvPicPr>
          <p:cNvPr id="5" name="Picture 4" descr="A house with a black background&#10;&#10;Description automatically generated">
            <a:extLst>
              <a:ext uri="{FF2B5EF4-FFF2-40B4-BE49-F238E27FC236}">
                <a16:creationId xmlns:a16="http://schemas.microsoft.com/office/drawing/2014/main" id="{13115E3F-AB00-D9F8-1534-6C4527D97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582" y="3281680"/>
            <a:ext cx="3078480" cy="3078480"/>
          </a:xfrm>
          <a:prstGeom prst="rect">
            <a:avLst/>
          </a:prstGeom>
        </p:spPr>
      </p:pic>
      <p:pic>
        <p:nvPicPr>
          <p:cNvPr id="11" name="Picture 10" descr="A person and person in a wedding dress&#10;&#10;Description automatically generated">
            <a:extLst>
              <a:ext uri="{FF2B5EF4-FFF2-40B4-BE49-F238E27FC236}">
                <a16:creationId xmlns:a16="http://schemas.microsoft.com/office/drawing/2014/main" id="{00C54490-B3E2-B61B-A77E-FB592130F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160" y="1375213"/>
            <a:ext cx="4042835" cy="2170628"/>
          </a:xfrm>
          <a:prstGeom prst="rect">
            <a:avLst/>
          </a:prstGeom>
        </p:spPr>
      </p:pic>
      <p:pic>
        <p:nvPicPr>
          <p:cNvPr id="13" name="Picture 12" descr="A orange suitcase with wheels&#10;&#10;Description automatically generated">
            <a:extLst>
              <a:ext uri="{FF2B5EF4-FFF2-40B4-BE49-F238E27FC236}">
                <a16:creationId xmlns:a16="http://schemas.microsoft.com/office/drawing/2014/main" id="{47A84EE4-6663-8AE6-5642-51A9F2450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0440" y="487680"/>
            <a:ext cx="2860046" cy="2860046"/>
          </a:xfrm>
          <a:prstGeom prst="rect">
            <a:avLst/>
          </a:prstGeom>
        </p:spPr>
      </p:pic>
      <p:pic>
        <p:nvPicPr>
          <p:cNvPr id="15" name="Picture 14" descr="A group of people holding hands&#10;&#10;Description automatically generated">
            <a:extLst>
              <a:ext uri="{FF2B5EF4-FFF2-40B4-BE49-F238E27FC236}">
                <a16:creationId xmlns:a16="http://schemas.microsoft.com/office/drawing/2014/main" id="{54B14F6F-FBB5-AEFB-5EE8-C78CB18E7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200" y="3722820"/>
            <a:ext cx="4226560" cy="2019544"/>
          </a:xfrm>
          <a:prstGeom prst="rect">
            <a:avLst/>
          </a:prstGeom>
        </p:spPr>
      </p:pic>
    </p:spTree>
    <p:extLst>
      <p:ext uri="{BB962C8B-B14F-4D97-AF65-F5344CB8AC3E}">
        <p14:creationId xmlns:p14="http://schemas.microsoft.com/office/powerpoint/2010/main" val="197530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CE6A-CE34-BBA7-BD3E-7A5456247726}"/>
              </a:ext>
            </a:extLst>
          </p:cNvPr>
          <p:cNvSpPr>
            <a:spLocks noGrp="1"/>
          </p:cNvSpPr>
          <p:nvPr>
            <p:ph type="title"/>
          </p:nvPr>
        </p:nvSpPr>
        <p:spPr/>
        <p:txBody>
          <a:bodyPr/>
          <a:lstStyle/>
          <a:p>
            <a:r>
              <a:rPr lang="en-GB" b="1" dirty="0">
                <a:latin typeface="Abadi" panose="020B0604020104020204" pitchFamily="34" charset="0"/>
              </a:rPr>
              <a:t>Why is financial literacy important? </a:t>
            </a:r>
          </a:p>
        </p:txBody>
      </p:sp>
      <p:sp>
        <p:nvSpPr>
          <p:cNvPr id="3" name="TextBox 2">
            <a:extLst>
              <a:ext uri="{FF2B5EF4-FFF2-40B4-BE49-F238E27FC236}">
                <a16:creationId xmlns:a16="http://schemas.microsoft.com/office/drawing/2014/main" id="{6ED1A85F-0010-9376-4CC0-E31B4AD2D49E}"/>
              </a:ext>
            </a:extLst>
          </p:cNvPr>
          <p:cNvSpPr txBox="1"/>
          <p:nvPr/>
        </p:nvSpPr>
        <p:spPr>
          <a:xfrm>
            <a:off x="3072976" y="5620214"/>
            <a:ext cx="2402273" cy="523220"/>
          </a:xfrm>
          <a:prstGeom prst="rect">
            <a:avLst/>
          </a:prstGeom>
          <a:noFill/>
        </p:spPr>
        <p:txBody>
          <a:bodyPr wrap="square" rtlCol="0">
            <a:spAutoFit/>
          </a:bodyPr>
          <a:lstStyle/>
          <a:p>
            <a:r>
              <a:rPr lang="en-GB" sz="2800" dirty="0">
                <a:latin typeface="Abadi" panose="020B0604020104020204" pitchFamily="34" charset="0"/>
              </a:rPr>
              <a:t>What is debt?</a:t>
            </a:r>
          </a:p>
        </p:txBody>
      </p:sp>
      <p:sp>
        <p:nvSpPr>
          <p:cNvPr id="7" name="TextBox 6">
            <a:extLst>
              <a:ext uri="{FF2B5EF4-FFF2-40B4-BE49-F238E27FC236}">
                <a16:creationId xmlns:a16="http://schemas.microsoft.com/office/drawing/2014/main" id="{90486E41-EE07-E4E1-B7BA-5D5981470FEF}"/>
              </a:ext>
            </a:extLst>
          </p:cNvPr>
          <p:cNvSpPr txBox="1"/>
          <p:nvPr/>
        </p:nvSpPr>
        <p:spPr>
          <a:xfrm>
            <a:off x="932057" y="2241646"/>
            <a:ext cx="4437888" cy="2474976"/>
          </a:xfrm>
          <a:prstGeom prst="rect">
            <a:avLst/>
          </a:prstGeom>
          <a:noFill/>
        </p:spPr>
        <p:txBody>
          <a:bodyPr wrap="square" rtlCol="0">
            <a:spAutoFit/>
          </a:bodyPr>
          <a:lstStyle/>
          <a:p>
            <a:r>
              <a:rPr lang="en-GB" sz="3200" b="1" dirty="0">
                <a:latin typeface="Abadi" panose="020B0604020104020204" pitchFamily="34" charset="0"/>
              </a:rPr>
              <a:t>Half of UK adults need urgent help managing their money</a:t>
            </a:r>
          </a:p>
          <a:p>
            <a:r>
              <a:rPr lang="en-GB" dirty="0">
                <a:solidFill>
                  <a:schemeClr val="bg2">
                    <a:lumMod val="50000"/>
                  </a:schemeClr>
                </a:solidFill>
              </a:rPr>
              <a:t>As cost-of-living crisis bites, consumers say better financial education would reduce indebtedness.</a:t>
            </a:r>
          </a:p>
        </p:txBody>
      </p:sp>
      <p:cxnSp>
        <p:nvCxnSpPr>
          <p:cNvPr id="8" name="Straight Connector 7">
            <a:extLst>
              <a:ext uri="{FF2B5EF4-FFF2-40B4-BE49-F238E27FC236}">
                <a16:creationId xmlns:a16="http://schemas.microsoft.com/office/drawing/2014/main" id="{811B728E-9317-5195-4790-21A32CFFF762}"/>
              </a:ext>
            </a:extLst>
          </p:cNvPr>
          <p:cNvCxnSpPr/>
          <p:nvPr/>
        </p:nvCxnSpPr>
        <p:spPr>
          <a:xfrm>
            <a:off x="0" y="1792224"/>
            <a:ext cx="55839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8236E9-1EF9-1F64-DE64-80E6A65A89D8}"/>
              </a:ext>
            </a:extLst>
          </p:cNvPr>
          <p:cNvCxnSpPr>
            <a:cxnSpLocks/>
          </p:cNvCxnSpPr>
          <p:nvPr/>
        </p:nvCxnSpPr>
        <p:spPr>
          <a:xfrm flipV="1">
            <a:off x="6224016" y="4864608"/>
            <a:ext cx="0" cy="1993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10;&#10;Description automatically generated with medium confidence">
            <a:extLst>
              <a:ext uri="{FF2B5EF4-FFF2-40B4-BE49-F238E27FC236}">
                <a16:creationId xmlns:a16="http://schemas.microsoft.com/office/drawing/2014/main" id="{158F5940-696A-C226-B61C-3ECD6694C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047" y="2218945"/>
            <a:ext cx="6191007" cy="2383538"/>
          </a:xfrm>
          <a:prstGeom prst="rect">
            <a:avLst/>
          </a:prstGeom>
        </p:spPr>
      </p:pic>
      <p:sp>
        <p:nvSpPr>
          <p:cNvPr id="12" name="TextBox 11">
            <a:extLst>
              <a:ext uri="{FF2B5EF4-FFF2-40B4-BE49-F238E27FC236}">
                <a16:creationId xmlns:a16="http://schemas.microsoft.com/office/drawing/2014/main" id="{149D52A1-6FDE-2CD9-EBE8-A8F0131F6F4D}"/>
              </a:ext>
            </a:extLst>
          </p:cNvPr>
          <p:cNvSpPr txBox="1"/>
          <p:nvPr/>
        </p:nvSpPr>
        <p:spPr>
          <a:xfrm>
            <a:off x="6637764" y="5145616"/>
            <a:ext cx="2640050" cy="954107"/>
          </a:xfrm>
          <a:prstGeom prst="rect">
            <a:avLst/>
          </a:prstGeom>
          <a:noFill/>
        </p:spPr>
        <p:txBody>
          <a:bodyPr wrap="square">
            <a:spAutoFit/>
          </a:bodyPr>
          <a:lstStyle/>
          <a:p>
            <a:r>
              <a:rPr lang="en-GB" sz="2800" dirty="0">
                <a:latin typeface="Abadi" panose="020B0604020104020204" pitchFamily="34" charset="0"/>
              </a:rPr>
              <a:t>How do you get into debt? </a:t>
            </a:r>
          </a:p>
        </p:txBody>
      </p:sp>
    </p:spTree>
    <p:extLst>
      <p:ext uri="{BB962C8B-B14F-4D97-AF65-F5344CB8AC3E}">
        <p14:creationId xmlns:p14="http://schemas.microsoft.com/office/powerpoint/2010/main" val="1322193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How much does it cost to send a student to a UK university?</a:t>
            </a:r>
          </a:p>
        </p:txBody>
      </p:sp>
    </p:spTree>
    <p:extLst>
      <p:ext uri="{BB962C8B-B14F-4D97-AF65-F5344CB8AC3E}">
        <p14:creationId xmlns:p14="http://schemas.microsoft.com/office/powerpoint/2010/main" val="3767450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600" dirty="0">
                <a:solidFill>
                  <a:schemeClr val="tx1"/>
                </a:solidFill>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2062103"/>
          </a:xfrm>
          <a:prstGeom prst="rect">
            <a:avLst/>
          </a:prstGeom>
          <a:noFill/>
        </p:spPr>
        <p:txBody>
          <a:bodyPr wrap="square" rtlCol="0">
            <a:spAutoFit/>
          </a:bodyPr>
          <a:lstStyle/>
          <a:p>
            <a:pPr marL="342900" indent="-342900">
              <a:buAutoNum type="alphaLcParenR"/>
            </a:pPr>
            <a:r>
              <a:rPr lang="en-GB" sz="3200" dirty="0">
                <a:latin typeface="+mj-lt"/>
              </a:rPr>
              <a:t>Tuition fees		</a:t>
            </a:r>
            <a:endParaRPr lang="en-GB" sz="3200" dirty="0">
              <a:solidFill>
                <a:srgbClr val="FF0000"/>
              </a:solidFill>
              <a:latin typeface="+mj-lt"/>
            </a:endParaRPr>
          </a:p>
          <a:p>
            <a:pPr marL="342900" indent="-342900">
              <a:buAutoNum type="alphaLcParenR"/>
            </a:pPr>
            <a:r>
              <a:rPr lang="en-GB" sz="3200" dirty="0">
                <a:latin typeface="+mj-lt"/>
              </a:rPr>
              <a:t>Accommodation	</a:t>
            </a:r>
            <a:endParaRPr lang="en-GB" sz="3200" dirty="0">
              <a:solidFill>
                <a:srgbClr val="FF0000"/>
              </a:solidFill>
              <a:latin typeface="+mj-lt"/>
            </a:endParaRPr>
          </a:p>
          <a:p>
            <a:pPr marL="342900" indent="-342900">
              <a:buAutoNum type="alphaLcParenR"/>
            </a:pPr>
            <a:r>
              <a:rPr lang="en-GB" sz="3200" dirty="0">
                <a:latin typeface="+mj-lt"/>
              </a:rPr>
              <a:t>Living costs		</a:t>
            </a:r>
            <a:endParaRPr lang="en-GB" sz="3200" dirty="0">
              <a:solidFill>
                <a:srgbClr val="FF0000"/>
              </a:solidFill>
              <a:latin typeface="+mj-lt"/>
            </a:endParaRPr>
          </a:p>
          <a:p>
            <a:r>
              <a:rPr lang="en-GB" sz="3200" dirty="0">
                <a:latin typeface="+mj-lt"/>
              </a:rPr>
              <a:t> 			</a:t>
            </a:r>
            <a:endParaRPr lang="en-GB" sz="3600" b="1" dirty="0">
              <a:solidFill>
                <a:srgbClr val="FF0000"/>
              </a:solidFill>
              <a:latin typeface="+mj-lt"/>
            </a:endParaRPr>
          </a:p>
        </p:txBody>
      </p:sp>
      <p:pic>
        <p:nvPicPr>
          <p:cNvPr id="8" name="Picture 7" descr="A group of hands throwing graduation caps&#10;&#10;Description automatically generated">
            <a:extLst>
              <a:ext uri="{FF2B5EF4-FFF2-40B4-BE49-F238E27FC236}">
                <a16:creationId xmlns:a16="http://schemas.microsoft.com/office/drawing/2014/main" id="{361FFEC9-FDA8-D557-ACB7-3436F0D4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24610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600" dirty="0">
                <a:solidFill>
                  <a:schemeClr val="tx1"/>
                </a:solidFill>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2062103"/>
          </a:xfrm>
          <a:prstGeom prst="rect">
            <a:avLst/>
          </a:prstGeom>
          <a:noFill/>
        </p:spPr>
        <p:txBody>
          <a:bodyPr wrap="square" rtlCol="0">
            <a:spAutoFit/>
          </a:bodyPr>
          <a:lstStyle/>
          <a:p>
            <a:pPr marL="342900" indent="-342900">
              <a:buAutoNum type="alphaLcParenR"/>
            </a:pPr>
            <a:r>
              <a:rPr lang="en-GB" sz="3200" dirty="0">
                <a:latin typeface="+mj-lt"/>
              </a:rPr>
              <a:t>Tuition fees		</a:t>
            </a:r>
            <a:r>
              <a:rPr lang="en-GB" sz="3200" dirty="0">
                <a:solidFill>
                  <a:srgbClr val="FF0000"/>
                </a:solidFill>
                <a:latin typeface="+mj-lt"/>
              </a:rPr>
              <a:t>£9,250</a:t>
            </a:r>
          </a:p>
          <a:p>
            <a:pPr marL="342900" indent="-342900">
              <a:buAutoNum type="alphaLcParenR"/>
            </a:pPr>
            <a:r>
              <a:rPr lang="en-GB" sz="3200" dirty="0">
                <a:latin typeface="+mj-lt"/>
              </a:rPr>
              <a:t>Accommodation	</a:t>
            </a:r>
            <a:endParaRPr lang="en-GB" sz="3200" dirty="0">
              <a:solidFill>
                <a:srgbClr val="FF0000"/>
              </a:solidFill>
              <a:latin typeface="+mj-lt"/>
            </a:endParaRPr>
          </a:p>
          <a:p>
            <a:pPr marL="342900" indent="-342900">
              <a:buAutoNum type="alphaLcParenR"/>
            </a:pPr>
            <a:r>
              <a:rPr lang="en-GB" sz="3200" dirty="0">
                <a:latin typeface="+mj-lt"/>
              </a:rPr>
              <a:t>Living costs		</a:t>
            </a:r>
            <a:endParaRPr lang="en-GB" sz="3200" dirty="0">
              <a:solidFill>
                <a:srgbClr val="FF0000"/>
              </a:solidFill>
              <a:latin typeface="+mj-lt"/>
            </a:endParaRPr>
          </a:p>
          <a:p>
            <a:r>
              <a:rPr lang="en-GB" sz="3200" dirty="0">
                <a:latin typeface="+mj-lt"/>
              </a:rPr>
              <a:t> 			</a:t>
            </a:r>
            <a:endParaRPr lang="en-GB" sz="3600" b="1" dirty="0">
              <a:solidFill>
                <a:srgbClr val="FF0000"/>
              </a:solidFill>
              <a:latin typeface="+mj-lt"/>
            </a:endParaRPr>
          </a:p>
        </p:txBody>
      </p:sp>
      <p:pic>
        <p:nvPicPr>
          <p:cNvPr id="7" name="Picture 6" descr="A group of hands throwing graduation caps&#10;&#10;Description automatically generated">
            <a:extLst>
              <a:ext uri="{FF2B5EF4-FFF2-40B4-BE49-F238E27FC236}">
                <a16:creationId xmlns:a16="http://schemas.microsoft.com/office/drawing/2014/main" id="{FFDBA900-14EB-B2FD-3303-5FDD708D6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1575091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b="1" dirty="0">
              <a:solidFill>
                <a:schemeClr val="tx1"/>
              </a:solidFill>
              <a:latin typeface="Abadi" panose="020B0604020104020204" pitchFamily="34" charset="0"/>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600" dirty="0">
                <a:solidFill>
                  <a:schemeClr val="tx1"/>
                </a:solidFill>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2062103"/>
          </a:xfrm>
          <a:prstGeom prst="rect">
            <a:avLst/>
          </a:prstGeom>
          <a:noFill/>
        </p:spPr>
        <p:txBody>
          <a:bodyPr wrap="square" rtlCol="0">
            <a:spAutoFit/>
          </a:bodyPr>
          <a:lstStyle/>
          <a:p>
            <a:pPr marL="342900" indent="-342900">
              <a:buAutoNum type="alphaLcParenR"/>
            </a:pPr>
            <a:r>
              <a:rPr lang="en-GB" sz="3200" dirty="0">
                <a:latin typeface="+mj-lt"/>
              </a:rPr>
              <a:t>Tuition fees		</a:t>
            </a:r>
            <a:r>
              <a:rPr lang="en-GB" sz="3200" dirty="0">
                <a:solidFill>
                  <a:srgbClr val="FF0000"/>
                </a:solidFill>
                <a:latin typeface="+mj-lt"/>
              </a:rPr>
              <a:t>£9,250</a:t>
            </a:r>
          </a:p>
          <a:p>
            <a:pPr marL="342900" indent="-342900">
              <a:buAutoNum type="alphaLcParenR"/>
            </a:pPr>
            <a:r>
              <a:rPr lang="en-GB" sz="3200" dirty="0">
                <a:latin typeface="+mj-lt"/>
              </a:rPr>
              <a:t>Accommodation	</a:t>
            </a:r>
            <a:r>
              <a:rPr lang="en-GB" sz="3200" dirty="0">
                <a:solidFill>
                  <a:srgbClr val="FF0000"/>
                </a:solidFill>
                <a:latin typeface="+mj-lt"/>
              </a:rPr>
              <a:t>£4,900</a:t>
            </a:r>
          </a:p>
          <a:p>
            <a:pPr marL="342900" indent="-342900">
              <a:buAutoNum type="alphaLcParenR"/>
            </a:pPr>
            <a:r>
              <a:rPr lang="en-GB" sz="3200" dirty="0">
                <a:latin typeface="+mj-lt"/>
              </a:rPr>
              <a:t>Living costs		</a:t>
            </a:r>
            <a:endParaRPr lang="en-GB" sz="3200" dirty="0">
              <a:solidFill>
                <a:srgbClr val="FF0000"/>
              </a:solidFill>
              <a:latin typeface="+mj-lt"/>
            </a:endParaRPr>
          </a:p>
          <a:p>
            <a:r>
              <a:rPr lang="en-GB" sz="3200" dirty="0">
                <a:latin typeface="+mj-lt"/>
              </a:rPr>
              <a:t> 			</a:t>
            </a:r>
            <a:endParaRPr lang="en-GB" sz="3600" b="1" dirty="0">
              <a:solidFill>
                <a:srgbClr val="FF0000"/>
              </a:solidFill>
              <a:latin typeface="+mj-lt"/>
            </a:endParaRPr>
          </a:p>
        </p:txBody>
      </p:sp>
      <p:pic>
        <p:nvPicPr>
          <p:cNvPr id="7" name="Picture 6" descr="A group of hands throwing graduation caps&#10;&#10;Description automatically generated">
            <a:extLst>
              <a:ext uri="{FF2B5EF4-FFF2-40B4-BE49-F238E27FC236}">
                <a16:creationId xmlns:a16="http://schemas.microsoft.com/office/drawing/2014/main" id="{9CE2B21A-87FF-E9E6-5744-C6C562BE0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775669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dirty="0">
              <a:solidFill>
                <a:schemeClr val="tx1"/>
              </a:solidFill>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600" dirty="0">
                <a:solidFill>
                  <a:schemeClr val="tx1"/>
                </a:solidFill>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2062103"/>
          </a:xfrm>
          <a:prstGeom prst="rect">
            <a:avLst/>
          </a:prstGeom>
          <a:noFill/>
        </p:spPr>
        <p:txBody>
          <a:bodyPr wrap="square" rtlCol="0">
            <a:spAutoFit/>
          </a:bodyPr>
          <a:lstStyle/>
          <a:p>
            <a:pPr marL="342900" indent="-342900">
              <a:buAutoNum type="alphaLcParenR"/>
            </a:pPr>
            <a:r>
              <a:rPr lang="en-GB" sz="3200" dirty="0">
                <a:latin typeface="+mj-lt"/>
              </a:rPr>
              <a:t>Tuition fees		</a:t>
            </a:r>
            <a:r>
              <a:rPr lang="en-GB" sz="3200" dirty="0">
                <a:solidFill>
                  <a:srgbClr val="FF0000"/>
                </a:solidFill>
                <a:latin typeface="+mj-lt"/>
              </a:rPr>
              <a:t>£9,250</a:t>
            </a:r>
          </a:p>
          <a:p>
            <a:pPr marL="342900" indent="-342900">
              <a:buAutoNum type="alphaLcParenR"/>
            </a:pPr>
            <a:r>
              <a:rPr lang="en-GB" sz="3200" dirty="0">
                <a:latin typeface="+mj-lt"/>
              </a:rPr>
              <a:t>Accommodation	</a:t>
            </a:r>
            <a:r>
              <a:rPr lang="en-GB" sz="3200" dirty="0">
                <a:solidFill>
                  <a:srgbClr val="FF0000"/>
                </a:solidFill>
                <a:latin typeface="+mj-lt"/>
              </a:rPr>
              <a:t>£4,900</a:t>
            </a:r>
          </a:p>
          <a:p>
            <a:pPr marL="342900" indent="-342900">
              <a:buAutoNum type="alphaLcParenR"/>
            </a:pPr>
            <a:r>
              <a:rPr lang="en-GB" sz="3200" dirty="0">
                <a:latin typeface="+mj-lt"/>
              </a:rPr>
              <a:t>Living costs		</a:t>
            </a:r>
            <a:r>
              <a:rPr lang="en-GB" sz="3200" dirty="0">
                <a:solidFill>
                  <a:srgbClr val="FF0000"/>
                </a:solidFill>
                <a:latin typeface="+mj-lt"/>
              </a:rPr>
              <a:t>£4,650</a:t>
            </a:r>
          </a:p>
          <a:p>
            <a:r>
              <a:rPr lang="en-GB" sz="3200" dirty="0">
                <a:latin typeface="+mj-lt"/>
              </a:rPr>
              <a:t> 			</a:t>
            </a:r>
            <a:endParaRPr lang="en-GB" sz="3600" b="1" dirty="0">
              <a:solidFill>
                <a:srgbClr val="FF0000"/>
              </a:solidFill>
              <a:latin typeface="+mj-lt"/>
            </a:endParaRPr>
          </a:p>
        </p:txBody>
      </p:sp>
      <p:pic>
        <p:nvPicPr>
          <p:cNvPr id="7" name="Picture 6" descr="A group of hands throwing graduation caps&#10;&#10;Description automatically generated">
            <a:extLst>
              <a:ext uri="{FF2B5EF4-FFF2-40B4-BE49-F238E27FC236}">
                <a16:creationId xmlns:a16="http://schemas.microsoft.com/office/drawing/2014/main" id="{1376FD02-6A92-5803-DD91-0A6FB0FF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24342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D9-AA07-472C-9D3A-27C662414AF8}"/>
              </a:ext>
            </a:extLst>
          </p:cNvPr>
          <p:cNvSpPr>
            <a:spLocks noGrp="1"/>
          </p:cNvSpPr>
          <p:nvPr>
            <p:ph type="title"/>
          </p:nvPr>
        </p:nvSpPr>
        <p:spPr/>
        <p:txBody>
          <a:bodyPr>
            <a:normAutofit/>
          </a:bodyPr>
          <a:lstStyle/>
          <a:p>
            <a:r>
              <a:rPr lang="en-GB" b="1" dirty="0">
                <a:solidFill>
                  <a:schemeClr val="tx1"/>
                </a:solidFill>
                <a:latin typeface="Abadi" panose="020B0604020104020204" pitchFamily="34" charset="0"/>
              </a:rPr>
              <a:t>University</a:t>
            </a:r>
            <a:endParaRPr lang="en-GB" sz="2800" dirty="0">
              <a:solidFill>
                <a:schemeClr val="tx1"/>
              </a:solidFill>
            </a:endParaRPr>
          </a:p>
        </p:txBody>
      </p:sp>
      <p:sp>
        <p:nvSpPr>
          <p:cNvPr id="4" name="Title 1">
            <a:extLst>
              <a:ext uri="{FF2B5EF4-FFF2-40B4-BE49-F238E27FC236}">
                <a16:creationId xmlns:a16="http://schemas.microsoft.com/office/drawing/2014/main" id="{2AE141C7-3954-4857-BFE2-0A1FBA38F86E}"/>
              </a:ext>
            </a:extLst>
          </p:cNvPr>
          <p:cNvSpPr txBox="1">
            <a:spLocks/>
          </p:cNvSpPr>
          <p:nvPr/>
        </p:nvSpPr>
        <p:spPr>
          <a:xfrm>
            <a:off x="838200" y="1306770"/>
            <a:ext cx="9721012" cy="1183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600" dirty="0">
                <a:solidFill>
                  <a:schemeClr val="tx1"/>
                </a:solidFill>
              </a:rPr>
              <a:t>How much does it cost to send a student to University each year, bearing in mind;</a:t>
            </a:r>
          </a:p>
        </p:txBody>
      </p:sp>
      <p:sp>
        <p:nvSpPr>
          <p:cNvPr id="5" name="TextBox 4">
            <a:extLst>
              <a:ext uri="{FF2B5EF4-FFF2-40B4-BE49-F238E27FC236}">
                <a16:creationId xmlns:a16="http://schemas.microsoft.com/office/drawing/2014/main" id="{B8E68E64-8141-4198-8B32-01F8011BA1DB}"/>
              </a:ext>
            </a:extLst>
          </p:cNvPr>
          <p:cNvSpPr txBox="1"/>
          <p:nvPr/>
        </p:nvSpPr>
        <p:spPr>
          <a:xfrm>
            <a:off x="838200" y="2632333"/>
            <a:ext cx="10796589" cy="2062103"/>
          </a:xfrm>
          <a:prstGeom prst="rect">
            <a:avLst/>
          </a:prstGeom>
          <a:noFill/>
        </p:spPr>
        <p:txBody>
          <a:bodyPr wrap="square" rtlCol="0">
            <a:spAutoFit/>
          </a:bodyPr>
          <a:lstStyle/>
          <a:p>
            <a:pPr marL="342900" indent="-342900">
              <a:buAutoNum type="alphaLcParenR"/>
            </a:pPr>
            <a:r>
              <a:rPr lang="en-GB" sz="3200" dirty="0">
                <a:latin typeface="+mj-lt"/>
              </a:rPr>
              <a:t>Tuition fees		</a:t>
            </a:r>
            <a:r>
              <a:rPr lang="en-GB" sz="3200" dirty="0">
                <a:solidFill>
                  <a:srgbClr val="FF0000"/>
                </a:solidFill>
                <a:latin typeface="+mj-lt"/>
              </a:rPr>
              <a:t>£9,250</a:t>
            </a:r>
          </a:p>
          <a:p>
            <a:pPr marL="342900" indent="-342900">
              <a:buAutoNum type="alphaLcParenR"/>
            </a:pPr>
            <a:r>
              <a:rPr lang="en-GB" sz="3200" dirty="0">
                <a:latin typeface="+mj-lt"/>
              </a:rPr>
              <a:t>Accommodation	</a:t>
            </a:r>
            <a:r>
              <a:rPr lang="en-GB" sz="3200" dirty="0">
                <a:solidFill>
                  <a:srgbClr val="FF0000"/>
                </a:solidFill>
                <a:latin typeface="+mj-lt"/>
              </a:rPr>
              <a:t>£4,900</a:t>
            </a:r>
          </a:p>
          <a:p>
            <a:pPr marL="342900" indent="-342900">
              <a:buAutoNum type="alphaLcParenR"/>
            </a:pPr>
            <a:r>
              <a:rPr lang="en-GB" sz="3200" dirty="0">
                <a:latin typeface="+mj-lt"/>
              </a:rPr>
              <a:t>Living costs		</a:t>
            </a:r>
            <a:r>
              <a:rPr lang="en-GB" sz="3200" dirty="0">
                <a:solidFill>
                  <a:srgbClr val="FF0000"/>
                </a:solidFill>
                <a:latin typeface="+mj-lt"/>
              </a:rPr>
              <a:t>£4,650</a:t>
            </a:r>
          </a:p>
          <a:p>
            <a:r>
              <a:rPr lang="en-GB" sz="3200" dirty="0">
                <a:latin typeface="+mj-lt"/>
              </a:rPr>
              <a:t> 			</a:t>
            </a:r>
            <a:r>
              <a:rPr lang="en-GB" sz="3200" b="1" dirty="0">
                <a:solidFill>
                  <a:srgbClr val="FF0000"/>
                </a:solidFill>
                <a:latin typeface="+mj-lt"/>
              </a:rPr>
              <a:t>Total</a:t>
            </a:r>
            <a:r>
              <a:rPr lang="en-GB" sz="3200" dirty="0">
                <a:solidFill>
                  <a:srgbClr val="FF0000"/>
                </a:solidFill>
                <a:latin typeface="+mj-lt"/>
              </a:rPr>
              <a:t>	</a:t>
            </a:r>
            <a:r>
              <a:rPr lang="en-GB" sz="3200" b="1" dirty="0">
                <a:solidFill>
                  <a:srgbClr val="FF0000"/>
                </a:solidFill>
                <a:latin typeface="+mj-lt"/>
              </a:rPr>
              <a:t>£18,800</a:t>
            </a:r>
            <a:endParaRPr lang="en-GB" sz="3600" b="1" dirty="0">
              <a:solidFill>
                <a:srgbClr val="FF0000"/>
              </a:solidFill>
              <a:latin typeface="+mj-lt"/>
            </a:endParaRPr>
          </a:p>
        </p:txBody>
      </p:sp>
      <p:cxnSp>
        <p:nvCxnSpPr>
          <p:cNvPr id="7" name="Straight Connector 6">
            <a:extLst>
              <a:ext uri="{FF2B5EF4-FFF2-40B4-BE49-F238E27FC236}">
                <a16:creationId xmlns:a16="http://schemas.microsoft.com/office/drawing/2014/main" id="{43CC47B2-6D78-4DDA-BA0A-AF2D436C4722}"/>
              </a:ext>
            </a:extLst>
          </p:cNvPr>
          <p:cNvCxnSpPr/>
          <p:nvPr/>
        </p:nvCxnSpPr>
        <p:spPr>
          <a:xfrm>
            <a:off x="4546833" y="4169328"/>
            <a:ext cx="128351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E6899B28-D5B0-40F5-A865-DCB4FD1378E5}"/>
              </a:ext>
            </a:extLst>
          </p:cNvPr>
          <p:cNvCxnSpPr/>
          <p:nvPr/>
        </p:nvCxnSpPr>
        <p:spPr>
          <a:xfrm>
            <a:off x="4546833" y="4694436"/>
            <a:ext cx="128351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descr="A group of hands throwing graduation caps&#10;&#10;Description automatically generated">
            <a:extLst>
              <a:ext uri="{FF2B5EF4-FFF2-40B4-BE49-F238E27FC236}">
                <a16:creationId xmlns:a16="http://schemas.microsoft.com/office/drawing/2014/main" id="{A308ED23-2A53-F3ED-605F-206A3C0A9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70" y="1818640"/>
            <a:ext cx="5875030" cy="3916686"/>
          </a:xfrm>
          <a:prstGeom prst="rect">
            <a:avLst/>
          </a:prstGeom>
        </p:spPr>
      </p:pic>
    </p:spTree>
    <p:extLst>
      <p:ext uri="{BB962C8B-B14F-4D97-AF65-F5344CB8AC3E}">
        <p14:creationId xmlns:p14="http://schemas.microsoft.com/office/powerpoint/2010/main" val="3383432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6CEB24-66EE-EC6D-0583-C02AF232EBFF}"/>
              </a:ext>
            </a:extLst>
          </p:cNvPr>
          <p:cNvSpPr>
            <a:spLocks noGrp="1"/>
          </p:cNvSpPr>
          <p:nvPr>
            <p:ph type="title"/>
          </p:nvPr>
        </p:nvSpPr>
        <p:spPr/>
        <p:txBody>
          <a:bodyPr/>
          <a:lstStyle/>
          <a:p>
            <a:r>
              <a:rPr lang="en-GB" b="1" dirty="0">
                <a:latin typeface="Abadi" panose="020B0604020104020204" pitchFamily="34" charset="0"/>
              </a:rPr>
              <a:t>University </a:t>
            </a:r>
            <a:br>
              <a:rPr lang="en-GB" b="1" dirty="0">
                <a:latin typeface="Abadi" panose="020B0604020104020204" pitchFamily="34" charset="0"/>
              </a:rPr>
            </a:br>
            <a:r>
              <a:rPr lang="en-GB" b="1" dirty="0">
                <a:latin typeface="Abadi" panose="020B0604020104020204" pitchFamily="34" charset="0"/>
              </a:rPr>
              <a:t>Loan</a:t>
            </a:r>
          </a:p>
        </p:txBody>
      </p:sp>
      <p:pic>
        <p:nvPicPr>
          <p:cNvPr id="4" name="Picture 3">
            <a:extLst>
              <a:ext uri="{FF2B5EF4-FFF2-40B4-BE49-F238E27FC236}">
                <a16:creationId xmlns:a16="http://schemas.microsoft.com/office/drawing/2014/main" id="{BF9F6473-A9B7-DC6F-93E4-FDE5DF2C8A9D}"/>
              </a:ext>
            </a:extLst>
          </p:cNvPr>
          <p:cNvPicPr>
            <a:picLocks noChangeAspect="1"/>
          </p:cNvPicPr>
          <p:nvPr/>
        </p:nvPicPr>
        <p:blipFill>
          <a:blip r:embed="rId3"/>
          <a:stretch>
            <a:fillRect/>
          </a:stretch>
        </p:blipFill>
        <p:spPr>
          <a:xfrm>
            <a:off x="4846800" y="190534"/>
            <a:ext cx="5899925" cy="6281386"/>
          </a:xfrm>
          <a:prstGeom prst="rect">
            <a:avLst/>
          </a:prstGeom>
          <a:ln>
            <a:solidFill>
              <a:schemeClr val="tx1"/>
            </a:solidFill>
          </a:ln>
        </p:spPr>
      </p:pic>
    </p:spTree>
    <p:extLst>
      <p:ext uri="{BB962C8B-B14F-4D97-AF65-F5344CB8AC3E}">
        <p14:creationId xmlns:p14="http://schemas.microsoft.com/office/powerpoint/2010/main" val="1537912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4557B-3839-B07A-1B29-E90E97187F9B}"/>
              </a:ext>
            </a:extLst>
          </p:cNvPr>
          <p:cNvSpPr>
            <a:spLocks noGrp="1"/>
          </p:cNvSpPr>
          <p:nvPr>
            <p:ph type="title"/>
          </p:nvPr>
        </p:nvSpPr>
        <p:spPr/>
        <p:txBody>
          <a:bodyPr/>
          <a:lstStyle/>
          <a:p>
            <a:r>
              <a:rPr lang="en-GB" b="1" dirty="0">
                <a:latin typeface="Abadi" panose="020B0604020104020204" pitchFamily="34" charset="0"/>
              </a:rPr>
              <a:t>Loan interest rate</a:t>
            </a:r>
          </a:p>
        </p:txBody>
      </p:sp>
      <p:pic>
        <p:nvPicPr>
          <p:cNvPr id="5" name="Picture 4">
            <a:extLst>
              <a:ext uri="{FF2B5EF4-FFF2-40B4-BE49-F238E27FC236}">
                <a16:creationId xmlns:a16="http://schemas.microsoft.com/office/drawing/2014/main" id="{665E33F1-3ACE-5B62-53B2-C89971184143}"/>
              </a:ext>
            </a:extLst>
          </p:cNvPr>
          <p:cNvPicPr>
            <a:picLocks noChangeAspect="1"/>
          </p:cNvPicPr>
          <p:nvPr/>
        </p:nvPicPr>
        <p:blipFill>
          <a:blip r:embed="rId3"/>
          <a:stretch>
            <a:fillRect/>
          </a:stretch>
        </p:blipFill>
        <p:spPr>
          <a:xfrm>
            <a:off x="707150" y="1461445"/>
            <a:ext cx="9340976" cy="4310212"/>
          </a:xfrm>
          <a:prstGeom prst="rect">
            <a:avLst/>
          </a:prstGeom>
        </p:spPr>
      </p:pic>
    </p:spTree>
    <p:extLst>
      <p:ext uri="{BB962C8B-B14F-4D97-AF65-F5344CB8AC3E}">
        <p14:creationId xmlns:p14="http://schemas.microsoft.com/office/powerpoint/2010/main" val="328730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age will you have paid off your student debt? </a:t>
            </a:r>
          </a:p>
        </p:txBody>
      </p:sp>
    </p:spTree>
    <p:extLst>
      <p:ext uri="{BB962C8B-B14F-4D97-AF65-F5344CB8AC3E}">
        <p14:creationId xmlns:p14="http://schemas.microsoft.com/office/powerpoint/2010/main" val="1184360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0153D-E744-CC01-3782-C461FBE22304}"/>
              </a:ext>
            </a:extLst>
          </p:cNvPr>
          <p:cNvSpPr>
            <a:spLocks noGrp="1"/>
          </p:cNvSpPr>
          <p:nvPr>
            <p:ph type="title"/>
          </p:nvPr>
        </p:nvSpPr>
        <p:spPr/>
        <p:txBody>
          <a:bodyPr/>
          <a:lstStyle/>
          <a:p>
            <a:r>
              <a:rPr lang="en-GB" b="1" dirty="0">
                <a:latin typeface="Abadi" panose="020B0604020104020204" pitchFamily="34" charset="0"/>
              </a:rPr>
              <a:t>Can take up to 40 years!</a:t>
            </a:r>
          </a:p>
        </p:txBody>
      </p:sp>
      <p:sp>
        <p:nvSpPr>
          <p:cNvPr id="3" name="Content Placeholder 2">
            <a:extLst>
              <a:ext uri="{FF2B5EF4-FFF2-40B4-BE49-F238E27FC236}">
                <a16:creationId xmlns:a16="http://schemas.microsoft.com/office/drawing/2014/main" id="{204D07A4-D5FD-2601-1082-7982A9C67529}"/>
              </a:ext>
            </a:extLst>
          </p:cNvPr>
          <p:cNvSpPr>
            <a:spLocks noGrp="1"/>
          </p:cNvSpPr>
          <p:nvPr>
            <p:ph idx="1"/>
          </p:nvPr>
        </p:nvSpPr>
        <p:spPr>
          <a:xfrm>
            <a:off x="838200" y="1825625"/>
            <a:ext cx="4505960" cy="4351338"/>
          </a:xfrm>
        </p:spPr>
        <p:txBody>
          <a:bodyPr/>
          <a:lstStyle/>
          <a:p>
            <a:pPr marL="0" indent="0">
              <a:buNone/>
            </a:pPr>
            <a:r>
              <a:rPr lang="en-GB" dirty="0"/>
              <a:t>So, if you graduate at 21, you can still be paying it when you’re 61?!</a:t>
            </a:r>
          </a:p>
          <a:p>
            <a:pPr marL="0" indent="0">
              <a:buNone/>
            </a:pPr>
            <a:endParaRPr lang="en-GB" dirty="0"/>
          </a:p>
          <a:p>
            <a:pPr marL="0" indent="0">
              <a:buNone/>
            </a:pPr>
            <a:r>
              <a:rPr lang="en-GB" dirty="0"/>
              <a:t>Although the average age to have paid it off is 32 but many carry it well into their 40s. </a:t>
            </a:r>
          </a:p>
        </p:txBody>
      </p:sp>
      <p:pic>
        <p:nvPicPr>
          <p:cNvPr id="5" name="Picture 4" descr="A person holding a clock&#10;&#10;Description automatically generated">
            <a:extLst>
              <a:ext uri="{FF2B5EF4-FFF2-40B4-BE49-F238E27FC236}">
                <a16:creationId xmlns:a16="http://schemas.microsoft.com/office/drawing/2014/main" id="{4ADBB82B-36C1-9FDC-2E0A-8168CE3FE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724" y="1513840"/>
            <a:ext cx="5295254" cy="4165600"/>
          </a:xfrm>
          <a:prstGeom prst="rect">
            <a:avLst/>
          </a:prstGeom>
        </p:spPr>
      </p:pic>
    </p:spTree>
    <p:extLst>
      <p:ext uri="{BB962C8B-B14F-4D97-AF65-F5344CB8AC3E}">
        <p14:creationId xmlns:p14="http://schemas.microsoft.com/office/powerpoint/2010/main" val="269580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9A830-72E9-7853-7535-E24C623A834F}"/>
              </a:ext>
            </a:extLst>
          </p:cNvPr>
          <p:cNvSpPr txBox="1"/>
          <p:nvPr/>
        </p:nvSpPr>
        <p:spPr>
          <a:xfrm>
            <a:off x="593804" y="803108"/>
            <a:ext cx="2015582" cy="2308324"/>
          </a:xfrm>
          <a:prstGeom prst="rect">
            <a:avLst/>
          </a:prstGeom>
          <a:noFill/>
          <a:ln>
            <a:solidFill>
              <a:schemeClr val="tx1"/>
            </a:solidFill>
          </a:ln>
        </p:spPr>
        <p:txBody>
          <a:bodyPr wrap="square">
            <a:spAutoFit/>
          </a:bodyPr>
          <a:lstStyle/>
          <a:p>
            <a:pPr marL="0" indent="0">
              <a:buNone/>
            </a:pPr>
            <a:r>
              <a:rPr lang="en-GB" sz="2400" dirty="0"/>
              <a:t>How many of you have ever received pocket money or an allowance? </a:t>
            </a:r>
          </a:p>
        </p:txBody>
      </p:sp>
      <p:sp>
        <p:nvSpPr>
          <p:cNvPr id="8" name="TextBox 7">
            <a:extLst>
              <a:ext uri="{FF2B5EF4-FFF2-40B4-BE49-F238E27FC236}">
                <a16:creationId xmlns:a16="http://schemas.microsoft.com/office/drawing/2014/main" id="{2FC8F415-F278-3ECC-F166-8F7459E12BAD}"/>
              </a:ext>
            </a:extLst>
          </p:cNvPr>
          <p:cNvSpPr txBox="1"/>
          <p:nvPr/>
        </p:nvSpPr>
        <p:spPr>
          <a:xfrm>
            <a:off x="3244076" y="487156"/>
            <a:ext cx="3643661" cy="1200329"/>
          </a:xfrm>
          <a:prstGeom prst="rect">
            <a:avLst/>
          </a:prstGeom>
          <a:noFill/>
          <a:ln>
            <a:solidFill>
              <a:schemeClr val="tx1"/>
            </a:solidFill>
          </a:ln>
        </p:spPr>
        <p:txBody>
          <a:bodyPr wrap="square">
            <a:spAutoFit/>
          </a:bodyPr>
          <a:lstStyle/>
          <a:p>
            <a:pPr marL="0" indent="0">
              <a:buNone/>
            </a:pPr>
            <a:r>
              <a:rPr lang="en-GB" sz="2400" dirty="0"/>
              <a:t>How many of you have ever made a budget plan or savings plan? </a:t>
            </a:r>
          </a:p>
        </p:txBody>
      </p:sp>
      <p:sp>
        <p:nvSpPr>
          <p:cNvPr id="9" name="TextBox 8">
            <a:extLst>
              <a:ext uri="{FF2B5EF4-FFF2-40B4-BE49-F238E27FC236}">
                <a16:creationId xmlns:a16="http://schemas.microsoft.com/office/drawing/2014/main" id="{3DEC916A-65A5-F526-8136-356D46A813B3}"/>
              </a:ext>
            </a:extLst>
          </p:cNvPr>
          <p:cNvSpPr txBox="1"/>
          <p:nvPr/>
        </p:nvSpPr>
        <p:spPr>
          <a:xfrm>
            <a:off x="7522428" y="583800"/>
            <a:ext cx="2089923" cy="1200329"/>
          </a:xfrm>
          <a:prstGeom prst="rect">
            <a:avLst/>
          </a:prstGeom>
          <a:noFill/>
          <a:ln>
            <a:solidFill>
              <a:schemeClr val="tx1"/>
            </a:solidFill>
          </a:ln>
        </p:spPr>
        <p:txBody>
          <a:bodyPr wrap="square">
            <a:spAutoFit/>
          </a:bodyPr>
          <a:lstStyle/>
          <a:p>
            <a:pPr marL="0" indent="0">
              <a:buNone/>
            </a:pPr>
            <a:r>
              <a:rPr lang="en-GB" sz="2400" dirty="0"/>
              <a:t>What do you spend your money on?</a:t>
            </a:r>
          </a:p>
        </p:txBody>
      </p:sp>
      <p:sp>
        <p:nvSpPr>
          <p:cNvPr id="10" name="TextBox 9">
            <a:extLst>
              <a:ext uri="{FF2B5EF4-FFF2-40B4-BE49-F238E27FC236}">
                <a16:creationId xmlns:a16="http://schemas.microsoft.com/office/drawing/2014/main" id="{9CE8AC93-D638-7BB4-8B63-0219B0DF836B}"/>
              </a:ext>
            </a:extLst>
          </p:cNvPr>
          <p:cNvSpPr txBox="1"/>
          <p:nvPr/>
        </p:nvSpPr>
        <p:spPr>
          <a:xfrm>
            <a:off x="3548876" y="2442338"/>
            <a:ext cx="3643661" cy="461665"/>
          </a:xfrm>
          <a:prstGeom prst="rect">
            <a:avLst/>
          </a:prstGeom>
          <a:noFill/>
          <a:ln>
            <a:solidFill>
              <a:schemeClr val="tx1"/>
            </a:solidFill>
          </a:ln>
        </p:spPr>
        <p:txBody>
          <a:bodyPr wrap="square">
            <a:spAutoFit/>
          </a:bodyPr>
          <a:lstStyle/>
          <a:p>
            <a:pPr marL="0" indent="0">
              <a:buNone/>
            </a:pPr>
            <a:r>
              <a:rPr lang="en-GB" sz="2400" dirty="0"/>
              <a:t>Who has a part time job? </a:t>
            </a:r>
          </a:p>
        </p:txBody>
      </p:sp>
      <p:sp>
        <p:nvSpPr>
          <p:cNvPr id="11" name="TextBox 10">
            <a:extLst>
              <a:ext uri="{FF2B5EF4-FFF2-40B4-BE49-F238E27FC236}">
                <a16:creationId xmlns:a16="http://schemas.microsoft.com/office/drawing/2014/main" id="{BCBA05D9-46D9-0C97-0276-01460C4D18A8}"/>
              </a:ext>
            </a:extLst>
          </p:cNvPr>
          <p:cNvSpPr txBox="1"/>
          <p:nvPr/>
        </p:nvSpPr>
        <p:spPr>
          <a:xfrm>
            <a:off x="9511062" y="2174487"/>
            <a:ext cx="2075055" cy="1938992"/>
          </a:xfrm>
          <a:prstGeom prst="rect">
            <a:avLst/>
          </a:prstGeom>
          <a:noFill/>
          <a:ln>
            <a:solidFill>
              <a:schemeClr val="tx1"/>
            </a:solidFill>
          </a:ln>
        </p:spPr>
        <p:txBody>
          <a:bodyPr wrap="square">
            <a:spAutoFit/>
          </a:bodyPr>
          <a:lstStyle/>
          <a:p>
            <a:pPr marL="0" indent="0">
              <a:buNone/>
            </a:pPr>
            <a:r>
              <a:rPr lang="en-GB" sz="2400" dirty="0"/>
              <a:t>Who has considered what will happen when you retire? </a:t>
            </a:r>
          </a:p>
        </p:txBody>
      </p:sp>
      <p:sp>
        <p:nvSpPr>
          <p:cNvPr id="13" name="TextBox 12">
            <a:extLst>
              <a:ext uri="{FF2B5EF4-FFF2-40B4-BE49-F238E27FC236}">
                <a16:creationId xmlns:a16="http://schemas.microsoft.com/office/drawing/2014/main" id="{F407E473-0DA4-21EE-6D70-DF51A8298547}"/>
              </a:ext>
            </a:extLst>
          </p:cNvPr>
          <p:cNvSpPr txBox="1"/>
          <p:nvPr/>
        </p:nvSpPr>
        <p:spPr>
          <a:xfrm>
            <a:off x="2144110" y="3691273"/>
            <a:ext cx="6988741" cy="2308324"/>
          </a:xfrm>
          <a:prstGeom prst="rect">
            <a:avLst/>
          </a:prstGeom>
          <a:noFill/>
          <a:ln>
            <a:solidFill>
              <a:schemeClr val="tx1"/>
            </a:solidFill>
          </a:ln>
        </p:spPr>
        <p:txBody>
          <a:bodyPr wrap="square">
            <a:spAutoFit/>
          </a:bodyPr>
          <a:lstStyle/>
          <a:p>
            <a:pPr marL="0" indent="0">
              <a:buNone/>
            </a:pPr>
            <a:r>
              <a:rPr lang="en-GB" sz="2400" dirty="0"/>
              <a:t>Do you have any idea how much interest you’d expect to pay on:</a:t>
            </a:r>
          </a:p>
          <a:p>
            <a:pPr marL="0" indent="0">
              <a:buNone/>
            </a:pPr>
            <a:r>
              <a:rPr lang="en-GB" sz="2400" dirty="0"/>
              <a:t>- A student loan?</a:t>
            </a:r>
          </a:p>
          <a:p>
            <a:pPr>
              <a:buFontTx/>
              <a:buChar char="-"/>
            </a:pPr>
            <a:r>
              <a:rPr lang="en-GB" sz="2400" dirty="0"/>
              <a:t> A store card? </a:t>
            </a:r>
          </a:p>
          <a:p>
            <a:pPr>
              <a:buFontTx/>
              <a:buChar char="-"/>
            </a:pPr>
            <a:r>
              <a:rPr lang="en-GB" sz="2400" dirty="0"/>
              <a:t> A credit card?</a:t>
            </a:r>
          </a:p>
          <a:p>
            <a:pPr>
              <a:buFontTx/>
              <a:buChar char="-"/>
            </a:pPr>
            <a:r>
              <a:rPr lang="en-GB" sz="2400" dirty="0"/>
              <a:t> A mortgage? </a:t>
            </a:r>
          </a:p>
        </p:txBody>
      </p:sp>
    </p:spTree>
    <p:extLst>
      <p:ext uri="{BB962C8B-B14F-4D97-AF65-F5344CB8AC3E}">
        <p14:creationId xmlns:p14="http://schemas.microsoft.com/office/powerpoint/2010/main" val="4557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BE7B-5BC2-CB8C-27BE-D70DE727CC1C}"/>
              </a:ext>
            </a:extLst>
          </p:cNvPr>
          <p:cNvSpPr>
            <a:spLocks noGrp="1"/>
          </p:cNvSpPr>
          <p:nvPr>
            <p:ph type="title"/>
          </p:nvPr>
        </p:nvSpPr>
        <p:spPr/>
        <p:txBody>
          <a:bodyPr/>
          <a:lstStyle/>
          <a:p>
            <a:r>
              <a:rPr lang="en-GB" b="1" dirty="0">
                <a:latin typeface="Abadi" panose="020B0604020104020204" pitchFamily="34" charset="0"/>
              </a:rPr>
              <a:t>Insurance</a:t>
            </a:r>
            <a:r>
              <a:rPr lang="en-GB" dirty="0"/>
              <a:t> </a:t>
            </a:r>
          </a:p>
        </p:txBody>
      </p:sp>
      <p:sp>
        <p:nvSpPr>
          <p:cNvPr id="3" name="Content Placeholder 2">
            <a:extLst>
              <a:ext uri="{FF2B5EF4-FFF2-40B4-BE49-F238E27FC236}">
                <a16:creationId xmlns:a16="http://schemas.microsoft.com/office/drawing/2014/main" id="{C48A7DD5-93A4-C4C4-DEF7-40E73AC7797C}"/>
              </a:ext>
            </a:extLst>
          </p:cNvPr>
          <p:cNvSpPr>
            <a:spLocks noGrp="1"/>
          </p:cNvSpPr>
          <p:nvPr>
            <p:ph idx="1"/>
          </p:nvPr>
        </p:nvSpPr>
        <p:spPr>
          <a:xfrm>
            <a:off x="838200" y="1825625"/>
            <a:ext cx="4960434" cy="4351338"/>
          </a:xfrm>
        </p:spPr>
        <p:txBody>
          <a:bodyPr/>
          <a:lstStyle/>
          <a:p>
            <a:pPr marL="0" indent="0">
              <a:buNone/>
            </a:pPr>
            <a:r>
              <a:rPr lang="en-GB" dirty="0"/>
              <a:t>According to the Association of British Insurers, there are over 200 million insurance policies in the UK.</a:t>
            </a:r>
          </a:p>
          <a:p>
            <a:endParaRPr lang="en-GB" dirty="0"/>
          </a:p>
          <a:p>
            <a:pPr marL="0" indent="0">
              <a:buNone/>
            </a:pPr>
            <a:r>
              <a:rPr lang="en-GB" dirty="0"/>
              <a:t>What do we insure? </a:t>
            </a:r>
          </a:p>
          <a:p>
            <a:pPr marL="0" indent="0">
              <a:buNone/>
            </a:pPr>
            <a:endParaRPr lang="en-GB" dirty="0"/>
          </a:p>
          <a:p>
            <a:pPr marL="0" indent="0">
              <a:buNone/>
            </a:pPr>
            <a:endParaRPr lang="en-GB" dirty="0"/>
          </a:p>
        </p:txBody>
      </p:sp>
      <p:pic>
        <p:nvPicPr>
          <p:cNvPr id="5" name="Picture 4" descr="A hand holding an umbrella over a family&#10;&#10;Description automatically generated with medium confidence">
            <a:extLst>
              <a:ext uri="{FF2B5EF4-FFF2-40B4-BE49-F238E27FC236}">
                <a16:creationId xmlns:a16="http://schemas.microsoft.com/office/drawing/2014/main" id="{F8A7682C-B8E5-748D-F468-18555E94B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605" y="973757"/>
            <a:ext cx="7270601" cy="4845856"/>
          </a:xfrm>
          <a:prstGeom prst="rect">
            <a:avLst/>
          </a:prstGeom>
        </p:spPr>
      </p:pic>
    </p:spTree>
    <p:extLst>
      <p:ext uri="{BB962C8B-B14F-4D97-AF65-F5344CB8AC3E}">
        <p14:creationId xmlns:p14="http://schemas.microsoft.com/office/powerpoint/2010/main" val="1469341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things do we insure?</a:t>
            </a:r>
          </a:p>
        </p:txBody>
      </p:sp>
    </p:spTree>
    <p:extLst>
      <p:ext uri="{BB962C8B-B14F-4D97-AF65-F5344CB8AC3E}">
        <p14:creationId xmlns:p14="http://schemas.microsoft.com/office/powerpoint/2010/main" val="2932816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288831-E5C0-ECF7-96E3-31179C02785D}"/>
              </a:ext>
            </a:extLst>
          </p:cNvPr>
          <p:cNvSpPr txBox="1"/>
          <p:nvPr/>
        </p:nvSpPr>
        <p:spPr>
          <a:xfrm>
            <a:off x="2556418" y="4667894"/>
            <a:ext cx="7680402" cy="1200329"/>
          </a:xfrm>
          <a:prstGeom prst="rect">
            <a:avLst/>
          </a:prstGeom>
          <a:noFill/>
        </p:spPr>
        <p:txBody>
          <a:bodyPr wrap="square">
            <a:spAutoFit/>
          </a:bodyPr>
          <a:lstStyle/>
          <a:p>
            <a:pPr marL="0" indent="0">
              <a:buNone/>
            </a:pPr>
            <a:r>
              <a:rPr lang="en-GB" sz="2400" dirty="0"/>
              <a:t>Which do you think is the most popular, and why? </a:t>
            </a:r>
          </a:p>
          <a:p>
            <a:pPr marL="0" indent="0">
              <a:buNone/>
            </a:pPr>
            <a:r>
              <a:rPr lang="en-GB" sz="2400" dirty="0"/>
              <a:t>Which do you think is the most expensive, and why? </a:t>
            </a:r>
          </a:p>
          <a:p>
            <a:pPr marL="0" indent="0">
              <a:buNone/>
            </a:pPr>
            <a:r>
              <a:rPr lang="en-GB" sz="2400" dirty="0"/>
              <a:t>Which are less common? </a:t>
            </a:r>
          </a:p>
        </p:txBody>
      </p:sp>
      <p:sp>
        <p:nvSpPr>
          <p:cNvPr id="8" name="TextBox 7">
            <a:extLst>
              <a:ext uri="{FF2B5EF4-FFF2-40B4-BE49-F238E27FC236}">
                <a16:creationId xmlns:a16="http://schemas.microsoft.com/office/drawing/2014/main" id="{58C87FF6-584C-7167-24D1-316A4E4A672E}"/>
              </a:ext>
            </a:extLst>
          </p:cNvPr>
          <p:cNvSpPr txBox="1"/>
          <p:nvPr/>
        </p:nvSpPr>
        <p:spPr>
          <a:xfrm>
            <a:off x="535260" y="3189249"/>
            <a:ext cx="1583472" cy="954107"/>
          </a:xfrm>
          <a:prstGeom prst="rect">
            <a:avLst/>
          </a:prstGeom>
          <a:noFill/>
        </p:spPr>
        <p:txBody>
          <a:bodyPr wrap="square" rtlCol="0">
            <a:spAutoFit/>
          </a:bodyPr>
          <a:lstStyle/>
          <a:p>
            <a:pPr algn="ctr"/>
            <a:r>
              <a:rPr lang="en-GB" sz="2800" dirty="0"/>
              <a:t>Health</a:t>
            </a:r>
          </a:p>
          <a:p>
            <a:pPr algn="ctr"/>
            <a:r>
              <a:rPr lang="en-GB" sz="2800" dirty="0"/>
              <a:t>insurance</a:t>
            </a:r>
          </a:p>
        </p:txBody>
      </p:sp>
      <p:sp>
        <p:nvSpPr>
          <p:cNvPr id="9" name="TextBox 8">
            <a:extLst>
              <a:ext uri="{FF2B5EF4-FFF2-40B4-BE49-F238E27FC236}">
                <a16:creationId xmlns:a16="http://schemas.microsoft.com/office/drawing/2014/main" id="{B6E3072D-E511-4B54-0546-3CF76850A3C4}"/>
              </a:ext>
            </a:extLst>
          </p:cNvPr>
          <p:cNvSpPr txBox="1"/>
          <p:nvPr/>
        </p:nvSpPr>
        <p:spPr>
          <a:xfrm>
            <a:off x="2973659" y="3185532"/>
            <a:ext cx="1583472" cy="954107"/>
          </a:xfrm>
          <a:prstGeom prst="rect">
            <a:avLst/>
          </a:prstGeom>
          <a:noFill/>
        </p:spPr>
        <p:txBody>
          <a:bodyPr wrap="square" rtlCol="0">
            <a:spAutoFit/>
          </a:bodyPr>
          <a:lstStyle/>
          <a:p>
            <a:pPr algn="ctr"/>
            <a:r>
              <a:rPr lang="en-GB" sz="2800" dirty="0"/>
              <a:t>Life</a:t>
            </a:r>
          </a:p>
          <a:p>
            <a:pPr algn="ctr"/>
            <a:r>
              <a:rPr lang="en-GB" sz="2800" dirty="0"/>
              <a:t>insurance</a:t>
            </a:r>
          </a:p>
        </p:txBody>
      </p:sp>
      <p:sp>
        <p:nvSpPr>
          <p:cNvPr id="10" name="TextBox 9">
            <a:extLst>
              <a:ext uri="{FF2B5EF4-FFF2-40B4-BE49-F238E27FC236}">
                <a16:creationId xmlns:a16="http://schemas.microsoft.com/office/drawing/2014/main" id="{E1846624-16C0-4F52-597F-0651FF5B54D0}"/>
              </a:ext>
            </a:extLst>
          </p:cNvPr>
          <p:cNvSpPr txBox="1"/>
          <p:nvPr/>
        </p:nvSpPr>
        <p:spPr>
          <a:xfrm>
            <a:off x="5538440" y="3140926"/>
            <a:ext cx="1583472" cy="954107"/>
          </a:xfrm>
          <a:prstGeom prst="rect">
            <a:avLst/>
          </a:prstGeom>
          <a:noFill/>
        </p:spPr>
        <p:txBody>
          <a:bodyPr wrap="square" rtlCol="0">
            <a:spAutoFit/>
          </a:bodyPr>
          <a:lstStyle/>
          <a:p>
            <a:pPr algn="ctr"/>
            <a:r>
              <a:rPr lang="en-GB" sz="2800" dirty="0"/>
              <a:t>Property insurance</a:t>
            </a:r>
          </a:p>
        </p:txBody>
      </p:sp>
      <p:sp>
        <p:nvSpPr>
          <p:cNvPr id="11" name="TextBox 10">
            <a:extLst>
              <a:ext uri="{FF2B5EF4-FFF2-40B4-BE49-F238E27FC236}">
                <a16:creationId xmlns:a16="http://schemas.microsoft.com/office/drawing/2014/main" id="{D95555B5-D16E-DA36-8101-2E53EDCF0358}"/>
              </a:ext>
            </a:extLst>
          </p:cNvPr>
          <p:cNvSpPr txBox="1"/>
          <p:nvPr/>
        </p:nvSpPr>
        <p:spPr>
          <a:xfrm>
            <a:off x="7746382" y="3129776"/>
            <a:ext cx="1583472" cy="954107"/>
          </a:xfrm>
          <a:prstGeom prst="rect">
            <a:avLst/>
          </a:prstGeom>
          <a:noFill/>
        </p:spPr>
        <p:txBody>
          <a:bodyPr wrap="square" rtlCol="0">
            <a:spAutoFit/>
          </a:bodyPr>
          <a:lstStyle/>
          <a:p>
            <a:pPr algn="ctr"/>
            <a:r>
              <a:rPr lang="en-GB" sz="2800" dirty="0"/>
              <a:t>Car</a:t>
            </a:r>
          </a:p>
          <a:p>
            <a:pPr algn="ctr"/>
            <a:r>
              <a:rPr lang="en-GB" sz="2800" dirty="0"/>
              <a:t>insurance</a:t>
            </a:r>
          </a:p>
        </p:txBody>
      </p:sp>
      <p:sp>
        <p:nvSpPr>
          <p:cNvPr id="12" name="TextBox 11">
            <a:extLst>
              <a:ext uri="{FF2B5EF4-FFF2-40B4-BE49-F238E27FC236}">
                <a16:creationId xmlns:a16="http://schemas.microsoft.com/office/drawing/2014/main" id="{ED302379-A42F-7A91-4B49-76E20D7DF2AA}"/>
              </a:ext>
            </a:extLst>
          </p:cNvPr>
          <p:cNvSpPr txBox="1"/>
          <p:nvPr/>
        </p:nvSpPr>
        <p:spPr>
          <a:xfrm>
            <a:off x="9887412" y="3118626"/>
            <a:ext cx="1583472" cy="954107"/>
          </a:xfrm>
          <a:prstGeom prst="rect">
            <a:avLst/>
          </a:prstGeom>
          <a:noFill/>
        </p:spPr>
        <p:txBody>
          <a:bodyPr wrap="square" rtlCol="0">
            <a:spAutoFit/>
          </a:bodyPr>
          <a:lstStyle/>
          <a:p>
            <a:pPr algn="ctr"/>
            <a:r>
              <a:rPr lang="en-GB" sz="2800" dirty="0"/>
              <a:t>Travel</a:t>
            </a:r>
          </a:p>
          <a:p>
            <a:pPr algn="ctr"/>
            <a:r>
              <a:rPr lang="en-GB" sz="2800" dirty="0"/>
              <a:t>insurance</a:t>
            </a:r>
          </a:p>
        </p:txBody>
      </p:sp>
      <p:pic>
        <p:nvPicPr>
          <p:cNvPr id="18" name="Picture 17" descr="A picture containing illustration, clipart, finger, hand&#10;&#10;Description automatically generated">
            <a:extLst>
              <a:ext uri="{FF2B5EF4-FFF2-40B4-BE49-F238E27FC236}">
                <a16:creationId xmlns:a16="http://schemas.microsoft.com/office/drawing/2014/main" id="{78577DB0-1689-CD9B-DD02-8F207CE4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850" y="1230048"/>
            <a:ext cx="2438408" cy="1875137"/>
          </a:xfrm>
          <a:prstGeom prst="rect">
            <a:avLst/>
          </a:prstGeom>
        </p:spPr>
      </p:pic>
      <p:pic>
        <p:nvPicPr>
          <p:cNvPr id="16" name="Picture 15" descr="A person and person standing next to a heart&#10;&#10;Description automatically generated with low confidence">
            <a:extLst>
              <a:ext uri="{FF2B5EF4-FFF2-40B4-BE49-F238E27FC236}">
                <a16:creationId xmlns:a16="http://schemas.microsoft.com/office/drawing/2014/main" id="{0A0644D1-1B8E-A9F0-9641-14253741F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9" y="1086980"/>
            <a:ext cx="2680729" cy="1912700"/>
          </a:xfrm>
          <a:prstGeom prst="rect">
            <a:avLst/>
          </a:prstGeom>
        </p:spPr>
      </p:pic>
      <p:pic>
        <p:nvPicPr>
          <p:cNvPr id="20" name="Picture 19" descr="A picture containing window, building, house, design&#10;&#10;Description automatically generated">
            <a:extLst>
              <a:ext uri="{FF2B5EF4-FFF2-40B4-BE49-F238E27FC236}">
                <a16:creationId xmlns:a16="http://schemas.microsoft.com/office/drawing/2014/main" id="{0D332312-0EB2-B77A-00F4-E07E1614D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50" y="669074"/>
            <a:ext cx="2719039" cy="2719039"/>
          </a:xfrm>
          <a:prstGeom prst="rect">
            <a:avLst/>
          </a:prstGeom>
        </p:spPr>
      </p:pic>
      <p:pic>
        <p:nvPicPr>
          <p:cNvPr id="22" name="Picture 21" descr="A cartoon blue car with black background&#10;&#10;Description automatically generated with low confidence">
            <a:extLst>
              <a:ext uri="{FF2B5EF4-FFF2-40B4-BE49-F238E27FC236}">
                <a16:creationId xmlns:a16="http://schemas.microsoft.com/office/drawing/2014/main" id="{2475902E-EC28-82EF-E91B-AF790F9B7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864" y="1617331"/>
            <a:ext cx="2506214" cy="1728035"/>
          </a:xfrm>
          <a:prstGeom prst="rect">
            <a:avLst/>
          </a:prstGeom>
        </p:spPr>
      </p:pic>
      <p:pic>
        <p:nvPicPr>
          <p:cNvPr id="24" name="Picture 23" descr="A picture containing case&#10;&#10;Description automatically generated">
            <a:extLst>
              <a:ext uri="{FF2B5EF4-FFF2-40B4-BE49-F238E27FC236}">
                <a16:creationId xmlns:a16="http://schemas.microsoft.com/office/drawing/2014/main" id="{4A89ED84-BA3F-D17C-06B8-A906C3E8A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2693" y="782445"/>
            <a:ext cx="2261839" cy="2261839"/>
          </a:xfrm>
          <a:prstGeom prst="rect">
            <a:avLst/>
          </a:prstGeom>
        </p:spPr>
      </p:pic>
    </p:spTree>
    <p:extLst>
      <p:ext uri="{BB962C8B-B14F-4D97-AF65-F5344CB8AC3E}">
        <p14:creationId xmlns:p14="http://schemas.microsoft.com/office/powerpoint/2010/main" val="2453629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9783-53B4-1FFE-8788-BA26C2BA2316}"/>
              </a:ext>
            </a:extLst>
          </p:cNvPr>
          <p:cNvSpPr>
            <a:spLocks noGrp="1"/>
          </p:cNvSpPr>
          <p:nvPr>
            <p:ph type="title"/>
          </p:nvPr>
        </p:nvSpPr>
        <p:spPr/>
        <p:txBody>
          <a:bodyPr/>
          <a:lstStyle/>
          <a:p>
            <a:r>
              <a:rPr lang="en-GB" b="1" dirty="0">
                <a:latin typeface="Abadi" panose="020B0604020104020204" pitchFamily="34" charset="0"/>
              </a:rPr>
              <a:t>Housing</a:t>
            </a:r>
            <a:r>
              <a:rPr lang="en-GB" dirty="0"/>
              <a:t> </a:t>
            </a:r>
          </a:p>
        </p:txBody>
      </p:sp>
      <p:sp>
        <p:nvSpPr>
          <p:cNvPr id="3" name="Content Placeholder 2">
            <a:extLst>
              <a:ext uri="{FF2B5EF4-FFF2-40B4-BE49-F238E27FC236}">
                <a16:creationId xmlns:a16="http://schemas.microsoft.com/office/drawing/2014/main" id="{031D5FCA-AF11-1270-4F9E-9781C1C62B98}"/>
              </a:ext>
            </a:extLst>
          </p:cNvPr>
          <p:cNvSpPr>
            <a:spLocks noGrp="1"/>
          </p:cNvSpPr>
          <p:nvPr>
            <p:ph idx="1"/>
          </p:nvPr>
        </p:nvSpPr>
        <p:spPr/>
        <p:txBody>
          <a:bodyPr/>
          <a:lstStyle/>
          <a:p>
            <a:pPr marL="0" indent="0">
              <a:buNone/>
            </a:pPr>
            <a:r>
              <a:rPr lang="en-GB" dirty="0"/>
              <a:t>Rent vs Mortgage </a:t>
            </a:r>
          </a:p>
          <a:p>
            <a:pPr marL="0" indent="0">
              <a:buNone/>
            </a:pPr>
            <a:endParaRPr lang="en-GB" dirty="0"/>
          </a:p>
          <a:p>
            <a:pPr marL="0" indent="0">
              <a:buNone/>
            </a:pPr>
            <a:r>
              <a:rPr lang="en-GB" dirty="0"/>
              <a:t>Average rent      vs      Average mortgage </a:t>
            </a:r>
          </a:p>
          <a:p>
            <a:pPr marL="0" indent="0">
              <a:buNone/>
            </a:pPr>
            <a:endParaRPr lang="en-GB" dirty="0"/>
          </a:p>
          <a:p>
            <a:pPr marL="0" indent="0">
              <a:buNone/>
            </a:pPr>
            <a:endParaRPr lang="en-GB" dirty="0">
              <a:solidFill>
                <a:srgbClr val="111111"/>
              </a:solidFill>
              <a:latin typeface="-apple-system"/>
            </a:endParaRPr>
          </a:p>
          <a:p>
            <a:pPr marL="0" indent="0">
              <a:buNone/>
            </a:pPr>
            <a:endParaRPr lang="en-GB" dirty="0">
              <a:solidFill>
                <a:srgbClr val="111111"/>
              </a:solidFill>
              <a:latin typeface="-apple-system"/>
            </a:endParaRPr>
          </a:p>
          <a:p>
            <a:pPr marL="0" indent="0">
              <a:buNone/>
            </a:pPr>
            <a:r>
              <a:rPr lang="en-GB" dirty="0">
                <a:solidFill>
                  <a:srgbClr val="111111"/>
                </a:solidFill>
                <a:latin typeface="-apple-system"/>
              </a:rPr>
              <a:t>(A lot more at the moment with the high interest rates!) </a:t>
            </a:r>
          </a:p>
          <a:p>
            <a:pPr marL="0" indent="0">
              <a:buNone/>
            </a:pPr>
            <a:endParaRPr lang="en-GB" dirty="0">
              <a:solidFill>
                <a:srgbClr val="111111"/>
              </a:solidFill>
              <a:latin typeface="-apple-system"/>
            </a:endParaRPr>
          </a:p>
          <a:p>
            <a:pPr marL="0" indent="0">
              <a:buNone/>
            </a:pPr>
            <a:endParaRPr lang="en-GB" dirty="0"/>
          </a:p>
          <a:p>
            <a:pPr marL="0" indent="0">
              <a:buNone/>
            </a:pPr>
            <a:endParaRPr lang="en-GB" dirty="0"/>
          </a:p>
          <a:p>
            <a:pPr marL="0" indent="0">
              <a:buNone/>
            </a:pPr>
            <a:endParaRPr lang="en-GB" dirty="0"/>
          </a:p>
        </p:txBody>
      </p:sp>
      <p:sp>
        <p:nvSpPr>
          <p:cNvPr id="5" name="TextBox 4">
            <a:extLst>
              <a:ext uri="{FF2B5EF4-FFF2-40B4-BE49-F238E27FC236}">
                <a16:creationId xmlns:a16="http://schemas.microsoft.com/office/drawing/2014/main" id="{57200DD3-78EC-FFCE-AFC4-F0E055D02861}"/>
              </a:ext>
            </a:extLst>
          </p:cNvPr>
          <p:cNvSpPr txBox="1"/>
          <p:nvPr/>
        </p:nvSpPr>
        <p:spPr>
          <a:xfrm>
            <a:off x="546410" y="3272211"/>
            <a:ext cx="2653990" cy="1384995"/>
          </a:xfrm>
          <a:prstGeom prst="rect">
            <a:avLst/>
          </a:prstGeom>
          <a:noFill/>
        </p:spPr>
        <p:txBody>
          <a:bodyPr wrap="square">
            <a:spAutoFit/>
          </a:bodyPr>
          <a:lstStyle/>
          <a:p>
            <a:pPr marL="0" indent="0" algn="ctr">
              <a:buNone/>
            </a:pPr>
            <a:r>
              <a:rPr lang="en-GB" sz="2800" dirty="0"/>
              <a:t>£695 </a:t>
            </a:r>
            <a:br>
              <a:rPr lang="en-GB" sz="2800" dirty="0"/>
            </a:br>
            <a:r>
              <a:rPr lang="en-GB" sz="2800" dirty="0"/>
              <a:t>(</a:t>
            </a:r>
            <a:r>
              <a:rPr lang="en-GB" sz="2800" b="1" i="0" dirty="0">
                <a:solidFill>
                  <a:srgbClr val="111111"/>
                </a:solidFill>
                <a:effectLst/>
                <a:latin typeface="-apple-system"/>
              </a:rPr>
              <a:t>£1,500 - £1,600 in London) </a:t>
            </a:r>
          </a:p>
        </p:txBody>
      </p:sp>
      <p:sp>
        <p:nvSpPr>
          <p:cNvPr id="7" name="TextBox 6">
            <a:extLst>
              <a:ext uri="{FF2B5EF4-FFF2-40B4-BE49-F238E27FC236}">
                <a16:creationId xmlns:a16="http://schemas.microsoft.com/office/drawing/2014/main" id="{8CA1D2DF-1C0D-EFCF-FCDB-0F3618CF21B0}"/>
              </a:ext>
            </a:extLst>
          </p:cNvPr>
          <p:cNvSpPr txBox="1"/>
          <p:nvPr/>
        </p:nvSpPr>
        <p:spPr>
          <a:xfrm>
            <a:off x="4270917" y="3261060"/>
            <a:ext cx="2408663" cy="1384995"/>
          </a:xfrm>
          <a:prstGeom prst="rect">
            <a:avLst/>
          </a:prstGeom>
          <a:noFill/>
        </p:spPr>
        <p:txBody>
          <a:bodyPr wrap="square">
            <a:spAutoFit/>
          </a:bodyPr>
          <a:lstStyle/>
          <a:p>
            <a:pPr marL="0" indent="0" algn="ctr">
              <a:buNone/>
            </a:pPr>
            <a:r>
              <a:rPr lang="en-GB" sz="2800" dirty="0">
                <a:solidFill>
                  <a:srgbClr val="111111"/>
                </a:solidFill>
                <a:latin typeface="-apple-system"/>
              </a:rPr>
              <a:t>£795 </a:t>
            </a:r>
          </a:p>
          <a:p>
            <a:pPr marL="0" indent="0" algn="ctr">
              <a:buNone/>
            </a:pPr>
            <a:r>
              <a:rPr lang="en-GB" sz="2800" b="1" dirty="0">
                <a:solidFill>
                  <a:srgbClr val="111111"/>
                </a:solidFill>
                <a:latin typeface="-apple-system"/>
              </a:rPr>
              <a:t>(£849 in London) </a:t>
            </a:r>
          </a:p>
        </p:txBody>
      </p:sp>
      <p:pic>
        <p:nvPicPr>
          <p:cNvPr id="9" name="Picture 8" descr="A group of people standing in front of houses&#10;&#10;Description automatically generated with medium confidence">
            <a:extLst>
              <a:ext uri="{FF2B5EF4-FFF2-40B4-BE49-F238E27FC236}">
                <a16:creationId xmlns:a16="http://schemas.microsoft.com/office/drawing/2014/main" id="{674DC302-D829-933C-DCDE-E61FDC0F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850" y="657921"/>
            <a:ext cx="5755375" cy="4427034"/>
          </a:xfrm>
          <a:prstGeom prst="rect">
            <a:avLst/>
          </a:prstGeom>
        </p:spPr>
      </p:pic>
    </p:spTree>
    <p:extLst>
      <p:ext uri="{BB962C8B-B14F-4D97-AF65-F5344CB8AC3E}">
        <p14:creationId xmlns:p14="http://schemas.microsoft.com/office/powerpoint/2010/main" val="68890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06FD-690A-9426-6788-2372357F8192}"/>
              </a:ext>
            </a:extLst>
          </p:cNvPr>
          <p:cNvSpPr>
            <a:spLocks noGrp="1"/>
          </p:cNvSpPr>
          <p:nvPr>
            <p:ph type="title"/>
          </p:nvPr>
        </p:nvSpPr>
        <p:spPr/>
        <p:txBody>
          <a:bodyPr/>
          <a:lstStyle/>
          <a:p>
            <a:r>
              <a:rPr lang="en-GB" b="1" dirty="0">
                <a:latin typeface="Abadi" panose="020B0604020104020204" pitchFamily="34" charset="0"/>
              </a:rPr>
              <a:t>Freehold or Leasehold? </a:t>
            </a:r>
          </a:p>
        </p:txBody>
      </p:sp>
      <p:sp>
        <p:nvSpPr>
          <p:cNvPr id="3" name="Content Placeholder 2">
            <a:extLst>
              <a:ext uri="{FF2B5EF4-FFF2-40B4-BE49-F238E27FC236}">
                <a16:creationId xmlns:a16="http://schemas.microsoft.com/office/drawing/2014/main" id="{D1E4FD34-7E0E-E7A1-D04F-9EC4194A1406}"/>
              </a:ext>
            </a:extLst>
          </p:cNvPr>
          <p:cNvSpPr>
            <a:spLocks noGrp="1"/>
          </p:cNvSpPr>
          <p:nvPr>
            <p:ph idx="1"/>
          </p:nvPr>
        </p:nvSpPr>
        <p:spPr>
          <a:xfrm>
            <a:off x="860503" y="1502240"/>
            <a:ext cx="10515600" cy="794912"/>
          </a:xfrm>
        </p:spPr>
        <p:txBody>
          <a:bodyPr>
            <a:normAutofit lnSpcReduction="10000"/>
          </a:bodyPr>
          <a:lstStyle/>
          <a:p>
            <a:pPr marL="0" indent="0">
              <a:buNone/>
            </a:pPr>
            <a:r>
              <a:rPr lang="en-GB" b="0" i="0" dirty="0">
                <a:solidFill>
                  <a:srgbClr val="111111"/>
                </a:solidFill>
                <a:effectLst/>
                <a:latin typeface="-apple-system"/>
              </a:rPr>
              <a:t>Leasehold vs freehold is a comparison of two types of ownership of property and land</a:t>
            </a:r>
            <a:endParaRPr lang="en-GB" b="1" i="0" baseline="30000" dirty="0">
              <a:solidFill>
                <a:srgbClr val="123BB6"/>
              </a:solidFill>
              <a:effectLst/>
              <a:latin typeface="-apple-system"/>
            </a:endParaRPr>
          </a:p>
        </p:txBody>
      </p:sp>
      <p:sp>
        <p:nvSpPr>
          <p:cNvPr id="5" name="TextBox 4">
            <a:extLst>
              <a:ext uri="{FF2B5EF4-FFF2-40B4-BE49-F238E27FC236}">
                <a16:creationId xmlns:a16="http://schemas.microsoft.com/office/drawing/2014/main" id="{3ECB1766-65C6-6DF6-4A62-F15C2752D21B}"/>
              </a:ext>
            </a:extLst>
          </p:cNvPr>
          <p:cNvSpPr txBox="1"/>
          <p:nvPr/>
        </p:nvSpPr>
        <p:spPr>
          <a:xfrm>
            <a:off x="850282" y="4627976"/>
            <a:ext cx="4814538" cy="1200329"/>
          </a:xfrm>
          <a:prstGeom prst="rect">
            <a:avLst/>
          </a:prstGeom>
          <a:noFill/>
        </p:spPr>
        <p:txBody>
          <a:bodyPr wrap="square">
            <a:spAutoFit/>
          </a:bodyPr>
          <a:lstStyle/>
          <a:p>
            <a:pPr marL="0" indent="0">
              <a:buNone/>
            </a:pPr>
            <a:r>
              <a:rPr lang="en-GB" sz="2400" b="0" i="0" dirty="0">
                <a:solidFill>
                  <a:srgbClr val="111111"/>
                </a:solidFill>
                <a:effectLst/>
                <a:latin typeface="-apple-system"/>
              </a:rPr>
              <a:t>In leasehold, the owner has the right to use the property for a set period, but not the land it's built on. </a:t>
            </a:r>
          </a:p>
        </p:txBody>
      </p:sp>
      <p:sp>
        <p:nvSpPr>
          <p:cNvPr id="7" name="TextBox 6">
            <a:extLst>
              <a:ext uri="{FF2B5EF4-FFF2-40B4-BE49-F238E27FC236}">
                <a16:creationId xmlns:a16="http://schemas.microsoft.com/office/drawing/2014/main" id="{009161FA-7C9E-BA07-E634-FA4B3EA72BC8}"/>
              </a:ext>
            </a:extLst>
          </p:cNvPr>
          <p:cNvSpPr txBox="1"/>
          <p:nvPr/>
        </p:nvSpPr>
        <p:spPr>
          <a:xfrm>
            <a:off x="6389649" y="4627976"/>
            <a:ext cx="4814538" cy="1200329"/>
          </a:xfrm>
          <a:prstGeom prst="rect">
            <a:avLst/>
          </a:prstGeom>
          <a:noFill/>
        </p:spPr>
        <p:txBody>
          <a:bodyPr wrap="square">
            <a:spAutoFit/>
          </a:bodyPr>
          <a:lstStyle/>
          <a:p>
            <a:pPr marL="0" indent="0">
              <a:buNone/>
            </a:pPr>
            <a:r>
              <a:rPr lang="en-GB" sz="2400" b="0" i="0" dirty="0">
                <a:solidFill>
                  <a:srgbClr val="111111"/>
                </a:solidFill>
                <a:effectLst/>
                <a:latin typeface="-apple-system"/>
              </a:rPr>
              <a:t>In freehold, the owner has the right to use the property and the land it's built on for as long as they want. </a:t>
            </a:r>
            <a:endParaRPr lang="en-GB" sz="2400" dirty="0"/>
          </a:p>
        </p:txBody>
      </p:sp>
      <p:pic>
        <p:nvPicPr>
          <p:cNvPr id="9" name="Picture 8" descr="A group of people watching a television&#10;&#10;Description automatically generated with medium confidence">
            <a:extLst>
              <a:ext uri="{FF2B5EF4-FFF2-40B4-BE49-F238E27FC236}">
                <a16:creationId xmlns:a16="http://schemas.microsoft.com/office/drawing/2014/main" id="{758F0105-1959-F977-B1B6-C006FFCA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369" y="2442117"/>
            <a:ext cx="3689477" cy="2286000"/>
          </a:xfrm>
          <a:prstGeom prst="rect">
            <a:avLst/>
          </a:prstGeom>
        </p:spPr>
      </p:pic>
      <p:pic>
        <p:nvPicPr>
          <p:cNvPr id="11" name="Picture 10" descr="A person standing outside a house&#10;&#10;Description automatically generated with low confidence">
            <a:extLst>
              <a:ext uri="{FF2B5EF4-FFF2-40B4-BE49-F238E27FC236}">
                <a16:creationId xmlns:a16="http://schemas.microsoft.com/office/drawing/2014/main" id="{BEB6F56C-F6C6-5F25-CA11-38374E31D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625" y="1907128"/>
            <a:ext cx="4619714" cy="2787535"/>
          </a:xfrm>
          <a:prstGeom prst="rect">
            <a:avLst/>
          </a:prstGeom>
        </p:spPr>
      </p:pic>
    </p:spTree>
    <p:extLst>
      <p:ext uri="{BB962C8B-B14F-4D97-AF65-F5344CB8AC3E}">
        <p14:creationId xmlns:p14="http://schemas.microsoft.com/office/powerpoint/2010/main" val="336303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F82A-BC0F-6449-531D-169112C562D6}"/>
              </a:ext>
            </a:extLst>
          </p:cNvPr>
          <p:cNvSpPr>
            <a:spLocks noGrp="1"/>
          </p:cNvSpPr>
          <p:nvPr>
            <p:ph type="title"/>
          </p:nvPr>
        </p:nvSpPr>
        <p:spPr>
          <a:xfrm>
            <a:off x="769620" y="205105"/>
            <a:ext cx="10515600" cy="1325563"/>
          </a:xfrm>
        </p:spPr>
        <p:txBody>
          <a:bodyPr/>
          <a:lstStyle/>
          <a:p>
            <a:r>
              <a:rPr lang="en-GB" b="1" dirty="0">
                <a:latin typeface="Abadi" panose="020B0604020104020204" pitchFamily="34" charset="0"/>
              </a:rPr>
              <a:t>Types of mortgage available </a:t>
            </a:r>
          </a:p>
        </p:txBody>
      </p:sp>
      <p:pic>
        <p:nvPicPr>
          <p:cNvPr id="5" name="Picture 4" descr="A person and person writing on a contract&#10;&#10;Description automatically generated">
            <a:extLst>
              <a:ext uri="{FF2B5EF4-FFF2-40B4-BE49-F238E27FC236}">
                <a16:creationId xmlns:a16="http://schemas.microsoft.com/office/drawing/2014/main" id="{09E5DC0A-65EB-B015-3A6F-C1A9D19EB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79" y="1154430"/>
            <a:ext cx="6896109" cy="4597405"/>
          </a:xfrm>
          <a:prstGeom prst="rect">
            <a:avLst/>
          </a:prstGeom>
        </p:spPr>
      </p:pic>
      <p:sp>
        <p:nvSpPr>
          <p:cNvPr id="3" name="Content Placeholder 2">
            <a:extLst>
              <a:ext uri="{FF2B5EF4-FFF2-40B4-BE49-F238E27FC236}">
                <a16:creationId xmlns:a16="http://schemas.microsoft.com/office/drawing/2014/main" id="{55C959B7-0A29-D180-3F53-46A7B69681C9}"/>
              </a:ext>
            </a:extLst>
          </p:cNvPr>
          <p:cNvSpPr>
            <a:spLocks noGrp="1"/>
          </p:cNvSpPr>
          <p:nvPr>
            <p:ph idx="1"/>
          </p:nvPr>
        </p:nvSpPr>
        <p:spPr>
          <a:xfrm>
            <a:off x="815340" y="1574165"/>
            <a:ext cx="10515600" cy="4351338"/>
          </a:xfrm>
        </p:spPr>
        <p:txBody>
          <a:bodyPr>
            <a:normAutofit fontScale="92500" lnSpcReduction="10000"/>
          </a:bodyPr>
          <a:lstStyle/>
          <a:p>
            <a:r>
              <a:rPr lang="en-GB" dirty="0"/>
              <a:t>Fixed- rate </a:t>
            </a:r>
          </a:p>
          <a:p>
            <a:r>
              <a:rPr lang="en-GB" dirty="0"/>
              <a:t>Variable- rate </a:t>
            </a:r>
          </a:p>
          <a:p>
            <a:r>
              <a:rPr lang="en-GB" dirty="0"/>
              <a:t>Discount mortgages </a:t>
            </a:r>
          </a:p>
          <a:p>
            <a:r>
              <a:rPr lang="en-GB" dirty="0"/>
              <a:t>Tracker mortgage </a:t>
            </a:r>
          </a:p>
          <a:p>
            <a:r>
              <a:rPr lang="en-GB" dirty="0"/>
              <a:t>Capped rate mortgage </a:t>
            </a:r>
          </a:p>
          <a:p>
            <a:r>
              <a:rPr lang="en-GB" dirty="0"/>
              <a:t>Offset mortgage </a:t>
            </a:r>
          </a:p>
          <a:p>
            <a:r>
              <a:rPr lang="en-GB" dirty="0"/>
              <a:t>Buy to let mortgage </a:t>
            </a:r>
          </a:p>
          <a:p>
            <a:r>
              <a:rPr lang="en-GB" dirty="0"/>
              <a:t>Second mortgage </a:t>
            </a:r>
            <a:br>
              <a:rPr lang="en-GB" dirty="0"/>
            </a:br>
            <a:r>
              <a:rPr lang="en-GB" dirty="0"/>
              <a:t>(using first home as security) </a:t>
            </a:r>
          </a:p>
          <a:p>
            <a:r>
              <a:rPr lang="en-GB" dirty="0"/>
              <a:t>Commercial mortgage </a:t>
            </a:r>
          </a:p>
          <a:p>
            <a:endParaRPr lang="en-GB" dirty="0"/>
          </a:p>
        </p:txBody>
      </p:sp>
    </p:spTree>
    <p:extLst>
      <p:ext uri="{BB962C8B-B14F-4D97-AF65-F5344CB8AC3E}">
        <p14:creationId xmlns:p14="http://schemas.microsoft.com/office/powerpoint/2010/main" val="3436820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CFA4-976C-72B5-C03C-84D4D8581F10}"/>
              </a:ext>
            </a:extLst>
          </p:cNvPr>
          <p:cNvSpPr>
            <a:spLocks noGrp="1"/>
          </p:cNvSpPr>
          <p:nvPr>
            <p:ph type="title"/>
          </p:nvPr>
        </p:nvSpPr>
        <p:spPr>
          <a:xfrm>
            <a:off x="849630" y="193675"/>
            <a:ext cx="10515600" cy="1325563"/>
          </a:xfrm>
        </p:spPr>
        <p:txBody>
          <a:bodyPr/>
          <a:lstStyle/>
          <a:p>
            <a:r>
              <a:rPr lang="en-GB" b="1" dirty="0">
                <a:latin typeface="Abadi" panose="020B0604020104020204" pitchFamily="34" charset="0"/>
              </a:rPr>
              <a:t>How much can you borrow?</a:t>
            </a:r>
          </a:p>
        </p:txBody>
      </p:sp>
      <p:sp>
        <p:nvSpPr>
          <p:cNvPr id="3" name="Content Placeholder 2">
            <a:extLst>
              <a:ext uri="{FF2B5EF4-FFF2-40B4-BE49-F238E27FC236}">
                <a16:creationId xmlns:a16="http://schemas.microsoft.com/office/drawing/2014/main" id="{ECDBE9BB-505D-5E66-F116-4343DFFB75EF}"/>
              </a:ext>
            </a:extLst>
          </p:cNvPr>
          <p:cNvSpPr>
            <a:spLocks noGrp="1"/>
          </p:cNvSpPr>
          <p:nvPr>
            <p:ph idx="1"/>
          </p:nvPr>
        </p:nvSpPr>
        <p:spPr>
          <a:xfrm>
            <a:off x="849630" y="1471295"/>
            <a:ext cx="10515600" cy="4351338"/>
          </a:xfrm>
        </p:spPr>
        <p:txBody>
          <a:bodyPr>
            <a:normAutofit fontScale="92500" lnSpcReduction="20000"/>
          </a:bodyPr>
          <a:lstStyle/>
          <a:p>
            <a:pPr marL="0" indent="0">
              <a:buNone/>
            </a:pPr>
            <a:r>
              <a:rPr lang="en-GB" dirty="0"/>
              <a:t>That depends on…</a:t>
            </a:r>
          </a:p>
          <a:p>
            <a:pPr marL="0" indent="0">
              <a:buNone/>
            </a:pPr>
            <a:endParaRPr lang="en-GB" sz="900" dirty="0"/>
          </a:p>
          <a:p>
            <a:pPr>
              <a:buFontTx/>
              <a:buChar char="-"/>
            </a:pPr>
            <a:r>
              <a:rPr lang="en-GB" dirty="0"/>
              <a:t>Your age! </a:t>
            </a:r>
          </a:p>
          <a:p>
            <a:pPr>
              <a:buFontTx/>
              <a:buChar char="-"/>
            </a:pPr>
            <a:r>
              <a:rPr lang="en-GB" dirty="0"/>
              <a:t>Your total household income </a:t>
            </a:r>
          </a:p>
          <a:p>
            <a:pPr>
              <a:buFontTx/>
              <a:buChar char="-"/>
            </a:pPr>
            <a:r>
              <a:rPr lang="en-GB" dirty="0"/>
              <a:t>The value of the property </a:t>
            </a:r>
          </a:p>
          <a:p>
            <a:pPr>
              <a:buFontTx/>
              <a:buChar char="-"/>
            </a:pPr>
            <a:r>
              <a:rPr lang="en-GB" dirty="0"/>
              <a:t>The lender’s estimate of what you </a:t>
            </a:r>
            <a:br>
              <a:rPr lang="en-GB" dirty="0"/>
            </a:br>
            <a:r>
              <a:rPr lang="en-GB" dirty="0"/>
              <a:t>can afford </a:t>
            </a:r>
          </a:p>
          <a:p>
            <a:pPr>
              <a:buFontTx/>
              <a:buChar char="-"/>
            </a:pPr>
            <a:r>
              <a:rPr lang="en-GB" dirty="0"/>
              <a:t>How secure your job is </a:t>
            </a:r>
          </a:p>
          <a:p>
            <a:pPr>
              <a:buFontTx/>
              <a:buChar char="-"/>
            </a:pPr>
            <a:r>
              <a:rPr lang="en-GB" dirty="0"/>
              <a:t>Your credit score </a:t>
            </a:r>
          </a:p>
          <a:p>
            <a:pPr>
              <a:buFontTx/>
              <a:buChar char="-"/>
            </a:pPr>
            <a:r>
              <a:rPr lang="en-GB" dirty="0"/>
              <a:t>How much deposit you have </a:t>
            </a:r>
            <a:br>
              <a:rPr lang="en-GB" dirty="0"/>
            </a:br>
            <a:r>
              <a:rPr lang="en-GB" dirty="0"/>
              <a:t>(typically 20-25% will get you </a:t>
            </a:r>
            <a:br>
              <a:rPr lang="en-GB" dirty="0"/>
            </a:br>
            <a:r>
              <a:rPr lang="en-GB" dirty="0"/>
              <a:t>a good mortgage deal) </a:t>
            </a:r>
          </a:p>
        </p:txBody>
      </p:sp>
      <p:pic>
        <p:nvPicPr>
          <p:cNvPr id="5" name="Picture 4" descr="A hand holding a scale with a person sitting on it&#10;&#10;Description automatically generated">
            <a:extLst>
              <a:ext uri="{FF2B5EF4-FFF2-40B4-BE49-F238E27FC236}">
                <a16:creationId xmlns:a16="http://schemas.microsoft.com/office/drawing/2014/main" id="{1466410D-93A6-BB3F-E003-6AE1C7F73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852" y="1131569"/>
            <a:ext cx="6005518" cy="4804415"/>
          </a:xfrm>
          <a:prstGeom prst="rect">
            <a:avLst/>
          </a:prstGeom>
        </p:spPr>
      </p:pic>
    </p:spTree>
    <p:extLst>
      <p:ext uri="{BB962C8B-B14F-4D97-AF65-F5344CB8AC3E}">
        <p14:creationId xmlns:p14="http://schemas.microsoft.com/office/powerpoint/2010/main" val="2024416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is the average deposit for a house in the UK?</a:t>
            </a:r>
          </a:p>
        </p:txBody>
      </p:sp>
    </p:spTree>
    <p:extLst>
      <p:ext uri="{BB962C8B-B14F-4D97-AF65-F5344CB8AC3E}">
        <p14:creationId xmlns:p14="http://schemas.microsoft.com/office/powerpoint/2010/main" val="143083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5FDF-DE07-AF80-6E76-FC9E6D69BEAC}"/>
              </a:ext>
            </a:extLst>
          </p:cNvPr>
          <p:cNvSpPr>
            <a:spLocks noGrp="1"/>
          </p:cNvSpPr>
          <p:nvPr>
            <p:ph type="title"/>
          </p:nvPr>
        </p:nvSpPr>
        <p:spPr/>
        <p:txBody>
          <a:bodyPr/>
          <a:lstStyle/>
          <a:p>
            <a:r>
              <a:rPr lang="en-GB" b="1" dirty="0">
                <a:latin typeface="Abadi" panose="020B0604020104020204" pitchFamily="34" charset="0"/>
              </a:rPr>
              <a:t>Deposits</a:t>
            </a:r>
            <a:r>
              <a:rPr lang="en-GB" dirty="0"/>
              <a:t> </a:t>
            </a:r>
          </a:p>
        </p:txBody>
      </p:sp>
      <p:sp>
        <p:nvSpPr>
          <p:cNvPr id="3" name="Content Placeholder 2">
            <a:extLst>
              <a:ext uri="{FF2B5EF4-FFF2-40B4-BE49-F238E27FC236}">
                <a16:creationId xmlns:a16="http://schemas.microsoft.com/office/drawing/2014/main" id="{A9D3807F-8010-6836-26E6-439595412288}"/>
              </a:ext>
            </a:extLst>
          </p:cNvPr>
          <p:cNvSpPr>
            <a:spLocks noGrp="1"/>
          </p:cNvSpPr>
          <p:nvPr>
            <p:ph idx="1"/>
          </p:nvPr>
        </p:nvSpPr>
        <p:spPr/>
        <p:txBody>
          <a:bodyPr/>
          <a:lstStyle/>
          <a:p>
            <a:pPr marL="0" indent="0">
              <a:buNone/>
            </a:pPr>
            <a:r>
              <a:rPr lang="en-GB" dirty="0"/>
              <a:t>Average UK house price </a:t>
            </a:r>
            <a:br>
              <a:rPr lang="en-GB" dirty="0"/>
            </a:br>
            <a:r>
              <a:rPr lang="en-GB" dirty="0"/>
              <a:t>in Jan 2023 was </a:t>
            </a:r>
            <a:r>
              <a:rPr lang="en-GB" b="1" i="0" dirty="0">
                <a:solidFill>
                  <a:srgbClr val="111111"/>
                </a:solidFill>
                <a:effectLst/>
                <a:latin typeface="-apple-system"/>
              </a:rPr>
              <a:t>£258,297</a:t>
            </a:r>
          </a:p>
          <a:p>
            <a:pPr marL="0" indent="0">
              <a:buNone/>
            </a:pPr>
            <a:endParaRPr lang="en-GB" b="1" dirty="0">
              <a:solidFill>
                <a:srgbClr val="111111"/>
              </a:solidFill>
              <a:latin typeface="-apple-system"/>
            </a:endParaRPr>
          </a:p>
          <a:p>
            <a:pPr marL="0" indent="0">
              <a:buNone/>
            </a:pPr>
            <a:r>
              <a:rPr lang="en-GB" dirty="0">
                <a:solidFill>
                  <a:srgbClr val="111111"/>
                </a:solidFill>
                <a:latin typeface="-apple-system"/>
              </a:rPr>
              <a:t>The average deposit (2023) </a:t>
            </a:r>
            <a:br>
              <a:rPr lang="en-GB" dirty="0">
                <a:solidFill>
                  <a:srgbClr val="111111"/>
                </a:solidFill>
                <a:latin typeface="-apple-system"/>
              </a:rPr>
            </a:br>
            <a:r>
              <a:rPr lang="en-GB" dirty="0">
                <a:solidFill>
                  <a:srgbClr val="111111"/>
                </a:solidFill>
                <a:latin typeface="-apple-system"/>
              </a:rPr>
              <a:t>is </a:t>
            </a:r>
            <a:r>
              <a:rPr lang="en-GB" b="1" i="0" dirty="0">
                <a:solidFill>
                  <a:srgbClr val="111111"/>
                </a:solidFill>
                <a:effectLst/>
                <a:latin typeface="Roboto" panose="02000000000000000000" pitchFamily="2" charset="0"/>
              </a:rPr>
              <a:t>£61,000</a:t>
            </a:r>
          </a:p>
          <a:p>
            <a:pPr marL="0" indent="0">
              <a:buNone/>
            </a:pPr>
            <a:endParaRPr lang="en-GB" b="1" dirty="0">
              <a:solidFill>
                <a:srgbClr val="111111"/>
              </a:solidFill>
              <a:latin typeface="Roboto" panose="02000000000000000000" pitchFamily="2" charset="0"/>
            </a:endParaRPr>
          </a:p>
          <a:p>
            <a:pPr marL="0" indent="0">
              <a:buNone/>
            </a:pPr>
            <a:r>
              <a:rPr lang="en-GB" b="1" dirty="0">
                <a:solidFill>
                  <a:srgbClr val="111111"/>
                </a:solidFill>
                <a:latin typeface="Roboto" panose="02000000000000000000" pitchFamily="2" charset="0"/>
              </a:rPr>
              <a:t>That’s a lot of budgeting! </a:t>
            </a:r>
            <a:endParaRPr lang="en-GB" b="1" dirty="0"/>
          </a:p>
        </p:txBody>
      </p:sp>
      <p:pic>
        <p:nvPicPr>
          <p:cNvPr id="7" name="Picture 6" descr="A group of people with a dart in the piggy bank&#10;&#10;Description automatically generated">
            <a:extLst>
              <a:ext uri="{FF2B5EF4-FFF2-40B4-BE49-F238E27FC236}">
                <a16:creationId xmlns:a16="http://schemas.microsoft.com/office/drawing/2014/main" id="{298FF843-DCEB-4BAF-3A91-FD406828D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514" y="438144"/>
            <a:ext cx="8121025" cy="5414016"/>
          </a:xfrm>
          <a:prstGeom prst="rect">
            <a:avLst/>
          </a:prstGeom>
        </p:spPr>
      </p:pic>
    </p:spTree>
    <p:extLst>
      <p:ext uri="{BB962C8B-B14F-4D97-AF65-F5344CB8AC3E}">
        <p14:creationId xmlns:p14="http://schemas.microsoft.com/office/powerpoint/2010/main" val="3552212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3ECF-B804-17FB-3917-BA3C2F77512A}"/>
              </a:ext>
            </a:extLst>
          </p:cNvPr>
          <p:cNvSpPr>
            <a:spLocks noGrp="1"/>
          </p:cNvSpPr>
          <p:nvPr>
            <p:ph type="title"/>
          </p:nvPr>
        </p:nvSpPr>
        <p:spPr>
          <a:xfrm>
            <a:off x="883920" y="125095"/>
            <a:ext cx="10515600" cy="1325563"/>
          </a:xfrm>
        </p:spPr>
        <p:txBody>
          <a:bodyPr/>
          <a:lstStyle/>
          <a:p>
            <a:r>
              <a:rPr lang="en-GB" b="1" dirty="0">
                <a:latin typeface="Abadi" panose="020B0604020104020204" pitchFamily="34" charset="0"/>
              </a:rPr>
              <a:t>Credit cards and Store cards </a:t>
            </a:r>
          </a:p>
        </p:txBody>
      </p:sp>
      <p:sp>
        <p:nvSpPr>
          <p:cNvPr id="3" name="Content Placeholder 2">
            <a:extLst>
              <a:ext uri="{FF2B5EF4-FFF2-40B4-BE49-F238E27FC236}">
                <a16:creationId xmlns:a16="http://schemas.microsoft.com/office/drawing/2014/main" id="{14BF5421-C989-77DD-C169-22504251F92A}"/>
              </a:ext>
            </a:extLst>
          </p:cNvPr>
          <p:cNvSpPr>
            <a:spLocks noGrp="1"/>
          </p:cNvSpPr>
          <p:nvPr>
            <p:ph idx="1"/>
          </p:nvPr>
        </p:nvSpPr>
        <p:spPr>
          <a:xfrm>
            <a:off x="906780" y="1574165"/>
            <a:ext cx="6911340" cy="4351338"/>
          </a:xfrm>
        </p:spPr>
        <p:txBody>
          <a:bodyPr>
            <a:normAutofit/>
          </a:bodyPr>
          <a:lstStyle/>
          <a:p>
            <a:pPr marL="0" indent="0">
              <a:buNone/>
            </a:pPr>
            <a:r>
              <a:rPr lang="en-GB" b="1" dirty="0"/>
              <a:t>Scenario</a:t>
            </a:r>
          </a:p>
          <a:p>
            <a:pPr marL="0" indent="0">
              <a:buNone/>
            </a:pPr>
            <a:endParaRPr lang="en-GB" sz="800" dirty="0"/>
          </a:p>
          <a:p>
            <a:pPr marL="0" indent="0">
              <a:buNone/>
            </a:pPr>
            <a:r>
              <a:rPr lang="en-GB" dirty="0"/>
              <a:t>You go into your favourite clothing store and spend £200 on clothes. At the till, the store assistant offers you an interest free store card which means you will pay nothing today and as a thank you for taking out a store card you get 20% off, so actually save yourself £40. </a:t>
            </a:r>
          </a:p>
        </p:txBody>
      </p:sp>
      <p:pic>
        <p:nvPicPr>
          <p:cNvPr id="5" name="Picture 4" descr="A hand holding a phone and a credit card&#10;&#10;Description automatically generated">
            <a:extLst>
              <a:ext uri="{FF2B5EF4-FFF2-40B4-BE49-F238E27FC236}">
                <a16:creationId xmlns:a16="http://schemas.microsoft.com/office/drawing/2014/main" id="{3BE927AA-21E4-ACA6-5E59-0C14EF0D7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437" y="1828800"/>
            <a:ext cx="7543801" cy="5029200"/>
          </a:xfrm>
          <a:prstGeom prst="rect">
            <a:avLst/>
          </a:prstGeom>
        </p:spPr>
      </p:pic>
    </p:spTree>
    <p:extLst>
      <p:ext uri="{BB962C8B-B14F-4D97-AF65-F5344CB8AC3E}">
        <p14:creationId xmlns:p14="http://schemas.microsoft.com/office/powerpoint/2010/main" val="78174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106157"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deductions would you expect to see on a payslip?</a:t>
            </a:r>
          </a:p>
        </p:txBody>
      </p:sp>
    </p:spTree>
    <p:extLst>
      <p:ext uri="{BB962C8B-B14F-4D97-AF65-F5344CB8AC3E}">
        <p14:creationId xmlns:p14="http://schemas.microsoft.com/office/powerpoint/2010/main" val="147969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914A-6017-DFF8-C022-D5A26B0E99B6}"/>
              </a:ext>
            </a:extLst>
          </p:cNvPr>
          <p:cNvSpPr>
            <a:spLocks noGrp="1"/>
          </p:cNvSpPr>
          <p:nvPr>
            <p:ph type="title"/>
          </p:nvPr>
        </p:nvSpPr>
        <p:spPr/>
        <p:txBody>
          <a:bodyPr/>
          <a:lstStyle/>
          <a:p>
            <a:r>
              <a:rPr lang="en-GB" b="1" dirty="0">
                <a:latin typeface="Abadi" panose="020B0604020104020204" pitchFamily="34" charset="0"/>
              </a:rPr>
              <a:t>Let’s look at both options </a:t>
            </a:r>
            <a:br>
              <a:rPr lang="en-GB" b="1" dirty="0">
                <a:latin typeface="Abadi" panose="020B0604020104020204" pitchFamily="34" charset="0"/>
              </a:rPr>
            </a:br>
            <a:r>
              <a:rPr lang="en-GB" b="1" dirty="0">
                <a:solidFill>
                  <a:srgbClr val="7030A0"/>
                </a:solidFill>
                <a:latin typeface="Abadi" panose="020B0604020104020204" pitchFamily="34" charset="0"/>
              </a:rPr>
              <a:t>A) The store card</a:t>
            </a:r>
          </a:p>
        </p:txBody>
      </p:sp>
      <p:sp>
        <p:nvSpPr>
          <p:cNvPr id="3" name="Content Placeholder 2">
            <a:extLst>
              <a:ext uri="{FF2B5EF4-FFF2-40B4-BE49-F238E27FC236}">
                <a16:creationId xmlns:a16="http://schemas.microsoft.com/office/drawing/2014/main" id="{0D803D93-14AC-C73A-4FA9-04B5E393F192}"/>
              </a:ext>
            </a:extLst>
          </p:cNvPr>
          <p:cNvSpPr>
            <a:spLocks noGrp="1"/>
          </p:cNvSpPr>
          <p:nvPr>
            <p:ph idx="1"/>
          </p:nvPr>
        </p:nvSpPr>
        <p:spPr>
          <a:xfrm>
            <a:off x="872490" y="2374265"/>
            <a:ext cx="5619750" cy="4351338"/>
          </a:xfrm>
        </p:spPr>
        <p:txBody>
          <a:bodyPr>
            <a:normAutofit/>
          </a:bodyPr>
          <a:lstStyle/>
          <a:p>
            <a:r>
              <a:rPr lang="en-GB" sz="2600" dirty="0"/>
              <a:t>You save £40</a:t>
            </a:r>
          </a:p>
          <a:p>
            <a:r>
              <a:rPr lang="en-GB" sz="2600" dirty="0"/>
              <a:t>You have £200 extra this month than you thought as you have 4 weeks to pay it off </a:t>
            </a:r>
          </a:p>
          <a:p>
            <a:r>
              <a:rPr lang="en-GB" sz="2600" dirty="0"/>
              <a:t>You can pay off in instalments so won’t notice it  </a:t>
            </a:r>
          </a:p>
          <a:p>
            <a:r>
              <a:rPr lang="en-GB" sz="2600" dirty="0"/>
              <a:t>You can use it in the future when needed                                                   </a:t>
            </a:r>
          </a:p>
        </p:txBody>
      </p:sp>
      <p:sp>
        <p:nvSpPr>
          <p:cNvPr id="4" name="Text Placeholder 3">
            <a:extLst>
              <a:ext uri="{FF2B5EF4-FFF2-40B4-BE49-F238E27FC236}">
                <a16:creationId xmlns:a16="http://schemas.microsoft.com/office/drawing/2014/main" id="{5C637BB3-40C4-86A3-7C01-65862B2CA73C}"/>
              </a:ext>
            </a:extLst>
          </p:cNvPr>
          <p:cNvSpPr>
            <a:spLocks noGrp="1"/>
          </p:cNvSpPr>
          <p:nvPr>
            <p:ph type="body" idx="4294967295"/>
          </p:nvPr>
        </p:nvSpPr>
        <p:spPr>
          <a:xfrm>
            <a:off x="868680" y="1852613"/>
            <a:ext cx="5157788" cy="823912"/>
          </a:xfrm>
        </p:spPr>
        <p:txBody>
          <a:bodyPr/>
          <a:lstStyle/>
          <a:p>
            <a:pPr marL="0" indent="0">
              <a:buNone/>
            </a:pPr>
            <a:r>
              <a:rPr lang="en-GB" b="1" dirty="0"/>
              <a:t>Advantages</a:t>
            </a:r>
          </a:p>
        </p:txBody>
      </p:sp>
      <p:sp>
        <p:nvSpPr>
          <p:cNvPr id="5" name="Text Placeholder 4">
            <a:extLst>
              <a:ext uri="{FF2B5EF4-FFF2-40B4-BE49-F238E27FC236}">
                <a16:creationId xmlns:a16="http://schemas.microsoft.com/office/drawing/2014/main" id="{F55194D1-87A4-44DA-7983-7A9C6A4F31C3}"/>
              </a:ext>
            </a:extLst>
          </p:cNvPr>
          <p:cNvSpPr>
            <a:spLocks noGrp="1"/>
          </p:cNvSpPr>
          <p:nvPr>
            <p:ph type="body" sz="quarter" idx="4294967295"/>
          </p:nvPr>
        </p:nvSpPr>
        <p:spPr>
          <a:xfrm>
            <a:off x="6677343" y="1841183"/>
            <a:ext cx="5183187" cy="823912"/>
          </a:xfrm>
        </p:spPr>
        <p:txBody>
          <a:bodyPr/>
          <a:lstStyle/>
          <a:p>
            <a:pPr marL="0" indent="0">
              <a:buNone/>
            </a:pPr>
            <a:r>
              <a:rPr lang="en-GB" b="1" dirty="0"/>
              <a:t>Disadvantages</a:t>
            </a:r>
            <a:r>
              <a:rPr lang="en-GB" dirty="0"/>
              <a:t> </a:t>
            </a:r>
          </a:p>
        </p:txBody>
      </p:sp>
      <p:sp>
        <p:nvSpPr>
          <p:cNvPr id="6" name="Content Placeholder 5">
            <a:extLst>
              <a:ext uri="{FF2B5EF4-FFF2-40B4-BE49-F238E27FC236}">
                <a16:creationId xmlns:a16="http://schemas.microsoft.com/office/drawing/2014/main" id="{1BC45A19-6DC9-7D10-8689-39476E24C619}"/>
              </a:ext>
            </a:extLst>
          </p:cNvPr>
          <p:cNvSpPr>
            <a:spLocks noGrp="1"/>
          </p:cNvSpPr>
          <p:nvPr>
            <p:ph sz="quarter" idx="4294967295"/>
          </p:nvPr>
        </p:nvSpPr>
        <p:spPr>
          <a:xfrm>
            <a:off x="6757353" y="2619375"/>
            <a:ext cx="4741227" cy="3684588"/>
          </a:xfrm>
        </p:spPr>
        <p:txBody>
          <a:bodyPr/>
          <a:lstStyle/>
          <a:p>
            <a:r>
              <a:rPr lang="en-GB" sz="2600" dirty="0"/>
              <a:t>You will be charged 28% interest if you do not pay it off in one go </a:t>
            </a:r>
          </a:p>
          <a:p>
            <a:r>
              <a:rPr lang="en-GB" sz="2600" dirty="0"/>
              <a:t>You have to be disciplined to pay it all off </a:t>
            </a:r>
          </a:p>
          <a:p>
            <a:r>
              <a:rPr lang="en-GB" sz="2600" dirty="0"/>
              <a:t>You may be tempted to spend a lot more next time as you have a limit of £1,000</a:t>
            </a:r>
          </a:p>
          <a:p>
            <a:pPr marL="0" indent="0">
              <a:buNone/>
            </a:pPr>
            <a:endParaRPr lang="en-GB" dirty="0"/>
          </a:p>
        </p:txBody>
      </p:sp>
    </p:spTree>
    <p:extLst>
      <p:ext uri="{BB962C8B-B14F-4D97-AF65-F5344CB8AC3E}">
        <p14:creationId xmlns:p14="http://schemas.microsoft.com/office/powerpoint/2010/main" val="114797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7C62-9750-577C-A484-F379CACE58C8}"/>
              </a:ext>
            </a:extLst>
          </p:cNvPr>
          <p:cNvSpPr>
            <a:spLocks noGrp="1"/>
          </p:cNvSpPr>
          <p:nvPr>
            <p:ph type="title"/>
          </p:nvPr>
        </p:nvSpPr>
        <p:spPr>
          <a:xfrm>
            <a:off x="952500" y="696595"/>
            <a:ext cx="10515600" cy="1325563"/>
          </a:xfrm>
        </p:spPr>
        <p:txBody>
          <a:bodyPr/>
          <a:lstStyle/>
          <a:p>
            <a:r>
              <a:rPr lang="en-GB" b="1" dirty="0">
                <a:solidFill>
                  <a:srgbClr val="7030A0"/>
                </a:solidFill>
                <a:latin typeface="Abadi" panose="020B0604020104020204" pitchFamily="34" charset="0"/>
              </a:rPr>
              <a:t>B) No store card</a:t>
            </a:r>
          </a:p>
        </p:txBody>
      </p:sp>
      <p:sp>
        <p:nvSpPr>
          <p:cNvPr id="4" name="Content Placeholder 3">
            <a:extLst>
              <a:ext uri="{FF2B5EF4-FFF2-40B4-BE49-F238E27FC236}">
                <a16:creationId xmlns:a16="http://schemas.microsoft.com/office/drawing/2014/main" id="{409A0333-8C41-D9B0-73B3-25104D410835}"/>
              </a:ext>
            </a:extLst>
          </p:cNvPr>
          <p:cNvSpPr>
            <a:spLocks noGrp="1"/>
          </p:cNvSpPr>
          <p:nvPr>
            <p:ph idx="1"/>
          </p:nvPr>
        </p:nvSpPr>
        <p:spPr>
          <a:xfrm>
            <a:off x="883920" y="2602865"/>
            <a:ext cx="4693920" cy="4351338"/>
          </a:xfrm>
        </p:spPr>
        <p:txBody>
          <a:bodyPr/>
          <a:lstStyle/>
          <a:p>
            <a:r>
              <a:rPr lang="en-GB" dirty="0"/>
              <a:t>You are less likely to get into debt </a:t>
            </a:r>
          </a:p>
          <a:p>
            <a:r>
              <a:rPr lang="en-GB" dirty="0"/>
              <a:t>You will not have to pay any interest </a:t>
            </a:r>
          </a:p>
          <a:p>
            <a:r>
              <a:rPr lang="en-GB" dirty="0"/>
              <a:t>You learn the value of purchasing what you can afford  </a:t>
            </a:r>
          </a:p>
        </p:txBody>
      </p:sp>
      <p:sp>
        <p:nvSpPr>
          <p:cNvPr id="3" name="Text Placeholder 2">
            <a:extLst>
              <a:ext uri="{FF2B5EF4-FFF2-40B4-BE49-F238E27FC236}">
                <a16:creationId xmlns:a16="http://schemas.microsoft.com/office/drawing/2014/main" id="{85FA3065-D466-8895-4801-4131268CBEA9}"/>
              </a:ext>
            </a:extLst>
          </p:cNvPr>
          <p:cNvSpPr>
            <a:spLocks noGrp="1"/>
          </p:cNvSpPr>
          <p:nvPr>
            <p:ph type="body" idx="4294967295"/>
          </p:nvPr>
        </p:nvSpPr>
        <p:spPr>
          <a:xfrm>
            <a:off x="948690" y="1955483"/>
            <a:ext cx="5157788" cy="823912"/>
          </a:xfrm>
        </p:spPr>
        <p:txBody>
          <a:bodyPr/>
          <a:lstStyle/>
          <a:p>
            <a:pPr marL="0" indent="0">
              <a:buNone/>
            </a:pPr>
            <a:r>
              <a:rPr lang="en-GB" b="1" dirty="0"/>
              <a:t>Advantages</a:t>
            </a:r>
          </a:p>
        </p:txBody>
      </p:sp>
      <p:sp>
        <p:nvSpPr>
          <p:cNvPr id="5" name="Text Placeholder 4">
            <a:extLst>
              <a:ext uri="{FF2B5EF4-FFF2-40B4-BE49-F238E27FC236}">
                <a16:creationId xmlns:a16="http://schemas.microsoft.com/office/drawing/2014/main" id="{2BD044D8-7785-8A88-7493-3D5A47B94CDC}"/>
              </a:ext>
            </a:extLst>
          </p:cNvPr>
          <p:cNvSpPr>
            <a:spLocks noGrp="1"/>
          </p:cNvSpPr>
          <p:nvPr>
            <p:ph type="body" sz="quarter" idx="4294967295"/>
          </p:nvPr>
        </p:nvSpPr>
        <p:spPr>
          <a:xfrm>
            <a:off x="6677343" y="1955483"/>
            <a:ext cx="5183187" cy="823912"/>
          </a:xfrm>
        </p:spPr>
        <p:txBody>
          <a:bodyPr/>
          <a:lstStyle/>
          <a:p>
            <a:pPr marL="0" indent="0">
              <a:buNone/>
            </a:pPr>
            <a:r>
              <a:rPr lang="en-GB" b="1" dirty="0"/>
              <a:t>Disadvantages</a:t>
            </a:r>
            <a:r>
              <a:rPr lang="en-GB" dirty="0"/>
              <a:t> </a:t>
            </a:r>
          </a:p>
        </p:txBody>
      </p:sp>
      <p:sp>
        <p:nvSpPr>
          <p:cNvPr id="6" name="Content Placeholder 5">
            <a:extLst>
              <a:ext uri="{FF2B5EF4-FFF2-40B4-BE49-F238E27FC236}">
                <a16:creationId xmlns:a16="http://schemas.microsoft.com/office/drawing/2014/main" id="{79FFB6DB-AE53-FCF0-C0E0-A311FA02DA72}"/>
              </a:ext>
            </a:extLst>
          </p:cNvPr>
          <p:cNvSpPr>
            <a:spLocks noGrp="1"/>
          </p:cNvSpPr>
          <p:nvPr>
            <p:ph sz="quarter" idx="4294967295"/>
          </p:nvPr>
        </p:nvSpPr>
        <p:spPr>
          <a:xfrm>
            <a:off x="6654483" y="2596515"/>
            <a:ext cx="5183187" cy="3684588"/>
          </a:xfrm>
        </p:spPr>
        <p:txBody>
          <a:bodyPr/>
          <a:lstStyle/>
          <a:p>
            <a:r>
              <a:rPr lang="en-GB" dirty="0"/>
              <a:t>You don’t save £40 </a:t>
            </a:r>
          </a:p>
          <a:p>
            <a:endParaRPr lang="en-GB" dirty="0"/>
          </a:p>
          <a:p>
            <a:endParaRPr lang="en-GB" dirty="0"/>
          </a:p>
        </p:txBody>
      </p:sp>
    </p:spTree>
    <p:extLst>
      <p:ext uri="{BB962C8B-B14F-4D97-AF65-F5344CB8AC3E}">
        <p14:creationId xmlns:p14="http://schemas.microsoft.com/office/powerpoint/2010/main" val="3448757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8FD6D3-DA5B-D60B-132B-296FA694037D}"/>
              </a:ext>
            </a:extLst>
          </p:cNvPr>
          <p:cNvSpPr>
            <a:spLocks noGrp="1"/>
          </p:cNvSpPr>
          <p:nvPr>
            <p:ph type="title"/>
          </p:nvPr>
        </p:nvSpPr>
        <p:spPr/>
        <p:txBody>
          <a:bodyPr/>
          <a:lstStyle/>
          <a:p>
            <a:r>
              <a:rPr lang="en-GB" b="1" dirty="0">
                <a:latin typeface="Abadi" panose="020B0604020104020204" pitchFamily="34" charset="0"/>
              </a:rPr>
              <a:t>What is compound interest? </a:t>
            </a:r>
          </a:p>
        </p:txBody>
      </p:sp>
      <p:pic>
        <p:nvPicPr>
          <p:cNvPr id="3" name="Online Media 2" title="What is Compound Interest? | Compound Interest for Kids |Financial Education for Kids | Kids Finance">
            <a:hlinkClick r:id="" action="ppaction://media"/>
            <a:extLst>
              <a:ext uri="{FF2B5EF4-FFF2-40B4-BE49-F238E27FC236}">
                <a16:creationId xmlns:a16="http://schemas.microsoft.com/office/drawing/2014/main" id="{51DD8A2C-4A36-FCEE-0811-4A33B0496D46}"/>
              </a:ext>
            </a:extLst>
          </p:cNvPr>
          <p:cNvPicPr>
            <a:picLocks noRot="1" noChangeAspect="1"/>
          </p:cNvPicPr>
          <p:nvPr>
            <a:videoFile r:link="rId1"/>
          </p:nvPr>
        </p:nvPicPr>
        <p:blipFill>
          <a:blip r:embed="rId4"/>
          <a:stretch>
            <a:fillRect/>
          </a:stretch>
        </p:blipFill>
        <p:spPr>
          <a:xfrm>
            <a:off x="1910993" y="1690688"/>
            <a:ext cx="7880279" cy="4609089"/>
          </a:xfrm>
          <a:prstGeom prst="rect">
            <a:avLst/>
          </a:prstGeom>
        </p:spPr>
      </p:pic>
    </p:spTree>
    <p:extLst>
      <p:ext uri="{BB962C8B-B14F-4D97-AF65-F5344CB8AC3E}">
        <p14:creationId xmlns:p14="http://schemas.microsoft.com/office/powerpoint/2010/main" val="32132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9BF5-FA34-690B-0315-A09CF177BC49}"/>
              </a:ext>
            </a:extLst>
          </p:cNvPr>
          <p:cNvSpPr>
            <a:spLocks noGrp="1"/>
          </p:cNvSpPr>
          <p:nvPr>
            <p:ph type="title"/>
          </p:nvPr>
        </p:nvSpPr>
        <p:spPr/>
        <p:txBody>
          <a:bodyPr/>
          <a:lstStyle/>
          <a:p>
            <a:r>
              <a:rPr lang="en-GB" b="1" dirty="0">
                <a:latin typeface="Abadi" panose="020B0604020104020204" pitchFamily="34" charset="0"/>
              </a:rPr>
              <a:t>Compound interest also applies to debt</a:t>
            </a:r>
          </a:p>
        </p:txBody>
      </p:sp>
      <p:sp>
        <p:nvSpPr>
          <p:cNvPr id="3" name="Content Placeholder 2">
            <a:extLst>
              <a:ext uri="{FF2B5EF4-FFF2-40B4-BE49-F238E27FC236}">
                <a16:creationId xmlns:a16="http://schemas.microsoft.com/office/drawing/2014/main" id="{0E9C65F2-3030-5680-3544-516EC2709591}"/>
              </a:ext>
            </a:extLst>
          </p:cNvPr>
          <p:cNvSpPr>
            <a:spLocks noGrp="1"/>
          </p:cNvSpPr>
          <p:nvPr>
            <p:ph idx="1"/>
          </p:nvPr>
        </p:nvSpPr>
        <p:spPr>
          <a:xfrm>
            <a:off x="838200" y="1993899"/>
            <a:ext cx="4038600" cy="4183063"/>
          </a:xfrm>
        </p:spPr>
        <p:txBody>
          <a:bodyPr/>
          <a:lstStyle/>
          <a:p>
            <a:pPr marL="0" indent="0">
              <a:buNone/>
            </a:pPr>
            <a:r>
              <a:rPr lang="en-GB" dirty="0"/>
              <a:t>If you do not pay off the total balance, interest will be added and the total amount you have to pay back will continue to grow! </a:t>
            </a:r>
          </a:p>
          <a:p>
            <a:pPr marL="0" indent="0">
              <a:buNone/>
            </a:pPr>
            <a:endParaRPr lang="en-GB" dirty="0"/>
          </a:p>
        </p:txBody>
      </p:sp>
      <p:pic>
        <p:nvPicPr>
          <p:cNvPr id="5" name="Picture 4" descr="A person standing in front of a sign with coins falling out of it&#10;&#10;Description automatically generated">
            <a:extLst>
              <a:ext uri="{FF2B5EF4-FFF2-40B4-BE49-F238E27FC236}">
                <a16:creationId xmlns:a16="http://schemas.microsoft.com/office/drawing/2014/main" id="{E5A7353E-3007-321B-6DA5-D6E490695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49" y="1193800"/>
            <a:ext cx="7029460" cy="4686306"/>
          </a:xfrm>
          <a:prstGeom prst="rect">
            <a:avLst/>
          </a:prstGeom>
        </p:spPr>
      </p:pic>
    </p:spTree>
    <p:extLst>
      <p:ext uri="{BB962C8B-B14F-4D97-AF65-F5344CB8AC3E}">
        <p14:creationId xmlns:p14="http://schemas.microsoft.com/office/powerpoint/2010/main" val="4236440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6AF4-825B-FBE3-9E3F-1F1BBB22B21C}"/>
              </a:ext>
            </a:extLst>
          </p:cNvPr>
          <p:cNvSpPr>
            <a:spLocks noGrp="1"/>
          </p:cNvSpPr>
          <p:nvPr>
            <p:ph type="title"/>
          </p:nvPr>
        </p:nvSpPr>
        <p:spPr/>
        <p:txBody>
          <a:bodyPr/>
          <a:lstStyle/>
          <a:p>
            <a:r>
              <a:rPr lang="en-GB" b="1" dirty="0">
                <a:latin typeface="Abadi" panose="020B0604020104020204" pitchFamily="34" charset="0"/>
              </a:rPr>
              <a:t>Conclusion</a:t>
            </a:r>
            <a:r>
              <a:rPr lang="en-GB" dirty="0"/>
              <a:t> </a:t>
            </a:r>
          </a:p>
        </p:txBody>
      </p:sp>
      <p:sp>
        <p:nvSpPr>
          <p:cNvPr id="3" name="Content Placeholder 2">
            <a:extLst>
              <a:ext uri="{FF2B5EF4-FFF2-40B4-BE49-F238E27FC236}">
                <a16:creationId xmlns:a16="http://schemas.microsoft.com/office/drawing/2014/main" id="{CC426D0E-0EC6-942D-E969-DCECE3A2A0A1}"/>
              </a:ext>
            </a:extLst>
          </p:cNvPr>
          <p:cNvSpPr>
            <a:spLocks noGrp="1"/>
          </p:cNvSpPr>
          <p:nvPr>
            <p:ph idx="1"/>
          </p:nvPr>
        </p:nvSpPr>
        <p:spPr/>
        <p:txBody>
          <a:bodyPr/>
          <a:lstStyle/>
          <a:p>
            <a:pPr marL="0" indent="0">
              <a:buNone/>
            </a:pPr>
            <a:r>
              <a:rPr lang="en-GB" dirty="0"/>
              <a:t>Key thoughts from today…</a:t>
            </a:r>
          </a:p>
          <a:p>
            <a:pPr marL="0" indent="0">
              <a:buNone/>
            </a:pPr>
            <a:endParaRPr lang="en-GB" dirty="0"/>
          </a:p>
          <a:p>
            <a:pPr marL="0" indent="0">
              <a:buNone/>
            </a:pPr>
            <a:r>
              <a:rPr lang="en-GB" sz="9600" b="1" dirty="0">
                <a:latin typeface="Abadi" panose="020B0604020104020204" pitchFamily="34" charset="0"/>
              </a:rPr>
              <a:t>Q+A </a:t>
            </a:r>
          </a:p>
        </p:txBody>
      </p:sp>
      <p:pic>
        <p:nvPicPr>
          <p:cNvPr id="5" name="Picture 4" descr="A group of people standing next to a question mark&#10;&#10;Description automatically generated">
            <a:extLst>
              <a:ext uri="{FF2B5EF4-FFF2-40B4-BE49-F238E27FC236}">
                <a16:creationId xmlns:a16="http://schemas.microsoft.com/office/drawing/2014/main" id="{D4A752D7-790B-EDEB-3CFA-569A87A99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481" y="-534935"/>
            <a:ext cx="12019290" cy="6867021"/>
          </a:xfrm>
          <a:prstGeom prst="rect">
            <a:avLst/>
          </a:prstGeom>
        </p:spPr>
      </p:pic>
    </p:spTree>
    <p:extLst>
      <p:ext uri="{BB962C8B-B14F-4D97-AF65-F5344CB8AC3E}">
        <p14:creationId xmlns:p14="http://schemas.microsoft.com/office/powerpoint/2010/main" val="419567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How much Tax/ National Insurance do you pay each month?</a:t>
            </a:r>
          </a:p>
        </p:txBody>
      </p:sp>
    </p:spTree>
    <p:extLst>
      <p:ext uri="{BB962C8B-B14F-4D97-AF65-F5344CB8AC3E}">
        <p14:creationId xmlns:p14="http://schemas.microsoft.com/office/powerpoint/2010/main" val="294285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F4E2-5D33-0D75-835A-B905FA9C79FC}"/>
              </a:ext>
            </a:extLst>
          </p:cNvPr>
          <p:cNvSpPr>
            <a:spLocks noGrp="1"/>
          </p:cNvSpPr>
          <p:nvPr>
            <p:ph type="title"/>
          </p:nvPr>
        </p:nvSpPr>
        <p:spPr/>
        <p:txBody>
          <a:bodyPr/>
          <a:lstStyle/>
          <a:p>
            <a:r>
              <a:rPr lang="en-GB" b="1" dirty="0">
                <a:latin typeface="Abadi" panose="020B0604020104020204" pitchFamily="34" charset="0"/>
              </a:rPr>
              <a:t>Tax</a:t>
            </a:r>
            <a:r>
              <a:rPr lang="en-GB" dirty="0"/>
              <a:t> </a:t>
            </a:r>
          </a:p>
        </p:txBody>
      </p:sp>
      <p:sp>
        <p:nvSpPr>
          <p:cNvPr id="3" name="Content Placeholder 2">
            <a:extLst>
              <a:ext uri="{FF2B5EF4-FFF2-40B4-BE49-F238E27FC236}">
                <a16:creationId xmlns:a16="http://schemas.microsoft.com/office/drawing/2014/main" id="{EECBA166-9E42-E62C-06E8-5C8627606F91}"/>
              </a:ext>
            </a:extLst>
          </p:cNvPr>
          <p:cNvSpPr>
            <a:spLocks noGrp="1"/>
          </p:cNvSpPr>
          <p:nvPr>
            <p:ph idx="1"/>
          </p:nvPr>
        </p:nvSpPr>
        <p:spPr/>
        <p:txBody>
          <a:bodyPr/>
          <a:lstStyle/>
          <a:p>
            <a:pPr marL="0" indent="0">
              <a:buNone/>
            </a:pPr>
            <a:r>
              <a:rPr lang="en-GB" dirty="0"/>
              <a:t>How much tax do you pay? </a:t>
            </a:r>
          </a:p>
          <a:p>
            <a:pPr marL="0" indent="0">
              <a:buNone/>
            </a:pPr>
            <a:endParaRPr lang="en-GB" dirty="0"/>
          </a:p>
          <a:p>
            <a:pPr marL="0" indent="0">
              <a:buNone/>
            </a:pPr>
            <a:r>
              <a:rPr lang="en-GB" dirty="0"/>
              <a:t>£12,570- personal allowance (tax free) </a:t>
            </a:r>
          </a:p>
          <a:p>
            <a:pPr marL="0" indent="0">
              <a:buNone/>
            </a:pPr>
            <a:r>
              <a:rPr lang="en-GB" dirty="0"/>
              <a:t>£12,570- £50,270- 20% tax</a:t>
            </a:r>
          </a:p>
          <a:p>
            <a:pPr marL="0" indent="0">
              <a:buNone/>
            </a:pPr>
            <a:r>
              <a:rPr lang="en-GB" b="0" i="0" dirty="0">
                <a:solidFill>
                  <a:srgbClr val="111111"/>
                </a:solidFill>
                <a:effectLst/>
                <a:latin typeface="-apple-system"/>
              </a:rPr>
              <a:t>£50,271 and £150,000- 40% tax</a:t>
            </a:r>
          </a:p>
          <a:p>
            <a:pPr marL="0" indent="0">
              <a:buNone/>
            </a:pPr>
            <a:r>
              <a:rPr lang="en-GB" b="0" i="0" dirty="0">
                <a:solidFill>
                  <a:srgbClr val="111111"/>
                </a:solidFill>
                <a:effectLst/>
                <a:latin typeface="-apple-system"/>
              </a:rPr>
              <a:t>£150,000 + -  45% tax</a:t>
            </a:r>
          </a:p>
          <a:p>
            <a:pPr marL="0" indent="0">
              <a:buNone/>
            </a:pPr>
            <a:endParaRPr lang="en-GB" dirty="0">
              <a:solidFill>
                <a:srgbClr val="111111"/>
              </a:solidFill>
              <a:latin typeface="-apple-system"/>
            </a:endParaRPr>
          </a:p>
          <a:p>
            <a:pPr marL="0" indent="0">
              <a:buNone/>
            </a:pPr>
            <a:r>
              <a:rPr lang="en-GB" b="0" i="0" dirty="0">
                <a:solidFill>
                  <a:srgbClr val="111111"/>
                </a:solidFill>
                <a:effectLst/>
                <a:latin typeface="-apple-system"/>
              </a:rPr>
              <a:t>You also pay 12% National Insurance on your earnings. </a:t>
            </a:r>
            <a:endParaRPr lang="en-GB" dirty="0"/>
          </a:p>
        </p:txBody>
      </p:sp>
      <p:pic>
        <p:nvPicPr>
          <p:cNvPr id="5" name="Picture 4" descr="A person standing next to a paper with a pencil and calculator&#10;&#10;Description automatically generated with low confidence">
            <a:extLst>
              <a:ext uri="{FF2B5EF4-FFF2-40B4-BE49-F238E27FC236}">
                <a16:creationId xmlns:a16="http://schemas.microsoft.com/office/drawing/2014/main" id="{A2B0AFDA-0727-F798-0677-C12CD7DA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173" y="89210"/>
            <a:ext cx="5977596" cy="5166663"/>
          </a:xfrm>
          <a:prstGeom prst="rect">
            <a:avLst/>
          </a:prstGeom>
        </p:spPr>
      </p:pic>
    </p:spTree>
    <p:extLst>
      <p:ext uri="{BB962C8B-B14F-4D97-AF65-F5344CB8AC3E}">
        <p14:creationId xmlns:p14="http://schemas.microsoft.com/office/powerpoint/2010/main" val="260691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DFEFDFB-96D2-2A7A-EB79-3EA27A5EDA54}"/>
              </a:ext>
            </a:extLst>
          </p:cNvPr>
          <p:cNvSpPr/>
          <p:nvPr/>
        </p:nvSpPr>
        <p:spPr>
          <a:xfrm>
            <a:off x="3079524" y="861681"/>
            <a:ext cx="4744233" cy="3806713"/>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can you do to avoid getting into debt?</a:t>
            </a:r>
          </a:p>
        </p:txBody>
      </p:sp>
    </p:spTree>
    <p:extLst>
      <p:ext uri="{BB962C8B-B14F-4D97-AF65-F5344CB8AC3E}">
        <p14:creationId xmlns:p14="http://schemas.microsoft.com/office/powerpoint/2010/main" val="903353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985E-0874-731E-6F9A-0D0DE0521C94}"/>
              </a:ext>
            </a:extLst>
          </p:cNvPr>
          <p:cNvSpPr>
            <a:spLocks noGrp="1"/>
          </p:cNvSpPr>
          <p:nvPr>
            <p:ph type="title"/>
          </p:nvPr>
        </p:nvSpPr>
        <p:spPr/>
        <p:txBody>
          <a:bodyPr/>
          <a:lstStyle/>
          <a:p>
            <a:r>
              <a:rPr lang="en-GB" b="1" dirty="0">
                <a:latin typeface="Abadi" panose="020B0604020104020204" pitchFamily="34" charset="0"/>
              </a:rPr>
              <a:t>Jadon Sancho earns £350,000 a week or </a:t>
            </a:r>
            <a:r>
              <a:rPr lang="en-GB" b="1" i="0" dirty="0">
                <a:solidFill>
                  <a:srgbClr val="111111"/>
                </a:solidFill>
                <a:effectLst/>
                <a:latin typeface="Abadi" panose="020B0604020104020204" pitchFamily="34" charset="0"/>
              </a:rPr>
              <a:t> £18,200,000 a year</a:t>
            </a:r>
            <a:endParaRPr lang="en-GB" b="1" dirty="0">
              <a:latin typeface="Abadi" panose="020B0604020104020204" pitchFamily="34" charset="0"/>
            </a:endParaRPr>
          </a:p>
        </p:txBody>
      </p:sp>
      <p:pic>
        <p:nvPicPr>
          <p:cNvPr id="2050" name="Picture 2" descr="Image result for jadon sancho">
            <a:extLst>
              <a:ext uri="{FF2B5EF4-FFF2-40B4-BE49-F238E27FC236}">
                <a16:creationId xmlns:a16="http://schemas.microsoft.com/office/drawing/2014/main" id="{94F2AD89-860B-FDC6-87BC-59927D7FB1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65298" y="2484729"/>
            <a:ext cx="255270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B41C4468-D56D-AA21-0F09-12FD07873B6F}"/>
              </a:ext>
            </a:extLst>
          </p:cNvPr>
          <p:cNvSpPr/>
          <p:nvPr/>
        </p:nvSpPr>
        <p:spPr>
          <a:xfrm>
            <a:off x="6418555" y="1690688"/>
            <a:ext cx="4421678" cy="3641668"/>
          </a:xfrm>
          <a:prstGeom prst="cloudCallout">
            <a:avLst/>
          </a:prstGeom>
          <a:solidFill>
            <a:srgbClr val="639F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Who can work this out first? 45% of 18,2000,000?</a:t>
            </a:r>
          </a:p>
        </p:txBody>
      </p:sp>
    </p:spTree>
    <p:extLst>
      <p:ext uri="{BB962C8B-B14F-4D97-AF65-F5344CB8AC3E}">
        <p14:creationId xmlns:p14="http://schemas.microsoft.com/office/powerpoint/2010/main" val="349031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DA79-3FCB-5E95-8011-808422447A4B}"/>
              </a:ext>
            </a:extLst>
          </p:cNvPr>
          <p:cNvSpPr>
            <a:spLocks noGrp="1"/>
          </p:cNvSpPr>
          <p:nvPr>
            <p:ph type="title"/>
          </p:nvPr>
        </p:nvSpPr>
        <p:spPr/>
        <p:txBody>
          <a:bodyPr/>
          <a:lstStyle/>
          <a:p>
            <a:r>
              <a:rPr lang="en-GB" b="1" dirty="0">
                <a:latin typeface="Abadi" panose="020B0604020104020204" pitchFamily="34" charset="0"/>
              </a:rPr>
              <a:t>Still not bad…! </a:t>
            </a:r>
          </a:p>
        </p:txBody>
      </p:sp>
      <p:pic>
        <p:nvPicPr>
          <p:cNvPr id="5" name="Content Placeholder 4">
            <a:extLst>
              <a:ext uri="{FF2B5EF4-FFF2-40B4-BE49-F238E27FC236}">
                <a16:creationId xmlns:a16="http://schemas.microsoft.com/office/drawing/2014/main" id="{EE909904-7F50-8A0D-8011-2671AF5E2E2C}"/>
              </a:ext>
            </a:extLst>
          </p:cNvPr>
          <p:cNvPicPr>
            <a:picLocks noGrp="1" noChangeAspect="1"/>
          </p:cNvPicPr>
          <p:nvPr>
            <p:ph idx="1"/>
          </p:nvPr>
        </p:nvPicPr>
        <p:blipFill>
          <a:blip r:embed="rId3"/>
          <a:stretch>
            <a:fillRect/>
          </a:stretch>
        </p:blipFill>
        <p:spPr>
          <a:xfrm>
            <a:off x="2329708" y="1414657"/>
            <a:ext cx="6838267" cy="5273819"/>
          </a:xfrm>
        </p:spPr>
      </p:pic>
    </p:spTree>
    <p:extLst>
      <p:ext uri="{BB962C8B-B14F-4D97-AF65-F5344CB8AC3E}">
        <p14:creationId xmlns:p14="http://schemas.microsoft.com/office/powerpoint/2010/main" val="42794789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21943f84-e94c-4061-b1a7-744a38a30c5b"/>
  <p:tag name="SLIDO_EVENT_SECTION_UUID" val="497c3d0f-d5fb-4e3b-94f5-9fc984eff71c"/>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2046</Words>
  <Application>Microsoft Office PowerPoint</Application>
  <PresentationFormat>Widescreen</PresentationFormat>
  <Paragraphs>260</Paragraphs>
  <Slides>44</Slides>
  <Notes>28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Abadi</vt:lpstr>
      <vt:lpstr>-apple-system</vt:lpstr>
      <vt:lpstr>Arial</vt:lpstr>
      <vt:lpstr>Arial Black</vt:lpstr>
      <vt:lpstr>Calibri</vt:lpstr>
      <vt:lpstr>Calibri Light</vt:lpstr>
      <vt:lpstr>Josefin Sans</vt:lpstr>
      <vt:lpstr>Roboto</vt:lpstr>
      <vt:lpstr>Wingdings</vt:lpstr>
      <vt:lpstr>1_Office Theme</vt:lpstr>
      <vt:lpstr>Financial Literacy </vt:lpstr>
      <vt:lpstr>Why is financial literacy important? </vt:lpstr>
      <vt:lpstr>PowerPoint Presentation</vt:lpstr>
      <vt:lpstr>PowerPoint Presentation</vt:lpstr>
      <vt:lpstr>PowerPoint Presentation</vt:lpstr>
      <vt:lpstr>Tax </vt:lpstr>
      <vt:lpstr>PowerPoint Presentation</vt:lpstr>
      <vt:lpstr>Jadon Sancho earns £350,000 a week or  £18,200,000 a year</vt:lpstr>
      <vt:lpstr>Still not bad…! </vt:lpstr>
      <vt:lpstr>Did you know?</vt:lpstr>
      <vt:lpstr>Saving and Budgeting</vt:lpstr>
      <vt:lpstr>How many of you have savings? </vt:lpstr>
      <vt:lpstr>What might a budget look like?</vt:lpstr>
      <vt:lpstr>PowerPoint Presentation</vt:lpstr>
      <vt:lpstr>What are the benefits of budgeting and saving? </vt:lpstr>
      <vt:lpstr>Investing </vt:lpstr>
      <vt:lpstr>Types of investments</vt:lpstr>
      <vt:lpstr>What are the benefits of investing? </vt:lpstr>
      <vt:lpstr>Other big financial decisions</vt:lpstr>
      <vt:lpstr>PowerPoint Presentation</vt:lpstr>
      <vt:lpstr>University</vt:lpstr>
      <vt:lpstr>University</vt:lpstr>
      <vt:lpstr>University</vt:lpstr>
      <vt:lpstr>University</vt:lpstr>
      <vt:lpstr>University</vt:lpstr>
      <vt:lpstr>University  Loan</vt:lpstr>
      <vt:lpstr>Loan interest rate</vt:lpstr>
      <vt:lpstr>PowerPoint Presentation</vt:lpstr>
      <vt:lpstr>Can take up to 40 years!</vt:lpstr>
      <vt:lpstr>Insurance </vt:lpstr>
      <vt:lpstr>PowerPoint Presentation</vt:lpstr>
      <vt:lpstr>PowerPoint Presentation</vt:lpstr>
      <vt:lpstr>Housing </vt:lpstr>
      <vt:lpstr>Freehold or Leasehold? </vt:lpstr>
      <vt:lpstr>Types of mortgage available </vt:lpstr>
      <vt:lpstr>How much can you borrow?</vt:lpstr>
      <vt:lpstr>PowerPoint Presentation</vt:lpstr>
      <vt:lpstr>Deposits </vt:lpstr>
      <vt:lpstr>Credit cards and Store cards </vt:lpstr>
      <vt:lpstr>Let’s look at both options  A) The store card</vt:lpstr>
      <vt:lpstr>B) No store card</vt:lpstr>
      <vt:lpstr>What is compound interest? </vt:lpstr>
      <vt:lpstr>Compound interest also applies to debt</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Literacy</dc:title>
  <dc:creator>Kirsty Crosby</dc:creator>
  <cp:lastModifiedBy>Kirsty Crosby</cp:lastModifiedBy>
  <cp:revision>24</cp:revision>
  <dcterms:created xsi:type="dcterms:W3CDTF">2023-04-17T10:12:55Z</dcterms:created>
  <dcterms:modified xsi:type="dcterms:W3CDTF">2023-10-06T10:29:32Z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